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1" r:id="rId2"/>
    <p:sldId id="258" r:id="rId3"/>
    <p:sldId id="299" r:id="rId4"/>
    <p:sldId id="256" r:id="rId5"/>
    <p:sldId id="259" r:id="rId6"/>
    <p:sldId id="260" r:id="rId7"/>
    <p:sldId id="262" r:id="rId8"/>
    <p:sldId id="261" r:id="rId9"/>
    <p:sldId id="293" r:id="rId10"/>
    <p:sldId id="294" r:id="rId11"/>
    <p:sldId id="270" r:id="rId12"/>
    <p:sldId id="26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0000FF"/>
    <a:srgbClr val="CA3608"/>
    <a:srgbClr val="000099"/>
    <a:srgbClr val="FF0066"/>
    <a:srgbClr val="D8EDF4"/>
    <a:srgbClr val="E8F4F8"/>
    <a:srgbClr val="FFFFFF"/>
    <a:srgbClr val="D62031"/>
    <a:srgbClr val="B3A2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826" autoAdjust="0"/>
  </p:normalViewPr>
  <p:slideViewPr>
    <p:cSldViewPr>
      <p:cViewPr>
        <p:scale>
          <a:sx n="97" d="100"/>
          <a:sy n="97" d="100"/>
        </p:scale>
        <p:origin x="-1926" y="-408"/>
      </p:cViewPr>
      <p:guideLst>
        <p:guide orient="horz" pos="2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8990" cy="497461"/>
          </a:xfrm>
          <a:prstGeom prst="rect">
            <a:avLst/>
          </a:prstGeom>
        </p:spPr>
        <p:txBody>
          <a:bodyPr vert="horz" lIns="62984" tIns="31492" rIns="62984" bIns="31492" rtlCol="0"/>
          <a:lstStyle>
            <a:lvl1pPr algn="l">
              <a:defRPr sz="8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449" y="0"/>
            <a:ext cx="2950077" cy="497461"/>
          </a:xfrm>
          <a:prstGeom prst="rect">
            <a:avLst/>
          </a:prstGeom>
        </p:spPr>
        <p:txBody>
          <a:bodyPr vert="horz" lIns="62984" tIns="31492" rIns="62984" bIns="31492" rtlCol="0"/>
          <a:lstStyle>
            <a:lvl1pPr algn="r">
              <a:defRPr sz="800"/>
            </a:lvl1pPr>
          </a:lstStyle>
          <a:p>
            <a:fld id="{75E0ACDA-6D3A-4111-ABD7-F026AA91C37D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984" tIns="31492" rIns="62984" bIns="3149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453" y="4720939"/>
            <a:ext cx="5444708" cy="4472757"/>
          </a:xfrm>
          <a:prstGeom prst="rect">
            <a:avLst/>
          </a:prstGeom>
        </p:spPr>
        <p:txBody>
          <a:bodyPr vert="horz" lIns="62984" tIns="31492" rIns="62984" bIns="31492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779"/>
            <a:ext cx="2948990" cy="496363"/>
          </a:xfrm>
          <a:prstGeom prst="rect">
            <a:avLst/>
          </a:prstGeom>
        </p:spPr>
        <p:txBody>
          <a:bodyPr vert="horz" lIns="62984" tIns="31492" rIns="62984" bIns="31492" rtlCol="0" anchor="b"/>
          <a:lstStyle>
            <a:lvl1pPr algn="l">
              <a:defRPr sz="8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449" y="9440779"/>
            <a:ext cx="2950077" cy="496363"/>
          </a:xfrm>
          <a:prstGeom prst="rect">
            <a:avLst/>
          </a:prstGeom>
        </p:spPr>
        <p:txBody>
          <a:bodyPr vert="horz" lIns="62984" tIns="31492" rIns="62984" bIns="31492" rtlCol="0" anchor="b"/>
          <a:lstStyle>
            <a:lvl1pPr algn="r">
              <a:defRPr sz="800"/>
            </a:lvl1pPr>
          </a:lstStyle>
          <a:p>
            <a:fld id="{26AE23BA-52F9-4859-A38E-46066D964F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0154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2A0B-06DE-48C3-91CA-A51FF40E473A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72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42A0B-06DE-48C3-91CA-A51FF40E473A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723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E23BA-52F9-4859-A38E-46066D964F33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6810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E23BA-52F9-4859-A38E-46066D964F33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56810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8B6-B43E-4ECF-86F3-7DA163B44828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889D-B591-42A7-9B1A-641052F72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0856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8B6-B43E-4ECF-86F3-7DA163B44828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889D-B591-42A7-9B1A-641052F72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7997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8B6-B43E-4ECF-86F3-7DA163B44828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889D-B591-42A7-9B1A-641052F72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4806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8B6-B43E-4ECF-86F3-7DA163B44828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889D-B591-42A7-9B1A-641052F72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5432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8B6-B43E-4ECF-86F3-7DA163B44828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889D-B591-42A7-9B1A-641052F72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2833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8B6-B43E-4ECF-86F3-7DA163B44828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889D-B591-42A7-9B1A-641052F72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3069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8B6-B43E-4ECF-86F3-7DA163B44828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889D-B591-42A7-9B1A-641052F72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1511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8B6-B43E-4ECF-86F3-7DA163B44828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889D-B591-42A7-9B1A-641052F72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3038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8B6-B43E-4ECF-86F3-7DA163B44828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889D-B591-42A7-9B1A-641052F72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1296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8B6-B43E-4ECF-86F3-7DA163B44828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889D-B591-42A7-9B1A-641052F72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992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D8B6-B43E-4ECF-86F3-7DA163B44828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889D-B591-42A7-9B1A-641052F72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5842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CD8B6-B43E-4ECF-86F3-7DA163B44828}" type="datetimeFigureOut">
              <a:rPr lang="ko-KR" altLang="en-US" smtClean="0"/>
              <a:pPr/>
              <a:t>2015-09-16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B889D-B591-42A7-9B1A-641052F72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7712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13" Type="http://schemas.openxmlformats.org/officeDocument/2006/relationships/image" Target="../media/image130.png"/><Relationship Id="rId3" Type="http://schemas.openxmlformats.org/officeDocument/2006/relationships/image" Target="../media/image121.jpe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20.jpeg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jpeg"/><Relationship Id="rId11" Type="http://schemas.openxmlformats.org/officeDocument/2006/relationships/image" Target="../media/image128.png"/><Relationship Id="rId5" Type="http://schemas.openxmlformats.org/officeDocument/2006/relationships/hyperlink" Target="http://www.thesaemcosmetic.com/shop/shopping_view?gcode=12998" TargetMode="External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122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image" Target="../media/image134.png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jpeg"/><Relationship Id="rId11" Type="http://schemas.openxmlformats.org/officeDocument/2006/relationships/image" Target="../media/image143.png"/><Relationship Id="rId5" Type="http://schemas.openxmlformats.org/officeDocument/2006/relationships/image" Target="../media/image137.jpeg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jpeg"/><Relationship Id="rId5" Type="http://schemas.openxmlformats.org/officeDocument/2006/relationships/image" Target="../media/image154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jpeg"/><Relationship Id="rId13" Type="http://schemas.openxmlformats.org/officeDocument/2006/relationships/image" Target="../media/image170.jpeg"/><Relationship Id="rId18" Type="http://schemas.openxmlformats.org/officeDocument/2006/relationships/image" Target="../media/image175.jpe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3.jpeg"/><Relationship Id="rId11" Type="http://schemas.openxmlformats.org/officeDocument/2006/relationships/image" Target="../media/image168.jpe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jpeg"/><Relationship Id="rId14" Type="http://schemas.openxmlformats.org/officeDocument/2006/relationships/image" Target="../media/image1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jpeg"/><Relationship Id="rId13" Type="http://schemas.openxmlformats.org/officeDocument/2006/relationships/image" Target="../media/image186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png"/><Relationship Id="rId11" Type="http://schemas.openxmlformats.org/officeDocument/2006/relationships/image" Target="../media/image184.jpeg"/><Relationship Id="rId5" Type="http://schemas.openxmlformats.org/officeDocument/2006/relationships/image" Target="../media/image178.png"/><Relationship Id="rId15" Type="http://schemas.openxmlformats.org/officeDocument/2006/relationships/image" Target="../media/image188.png"/><Relationship Id="rId10" Type="http://schemas.openxmlformats.org/officeDocument/2006/relationships/image" Target="../media/image183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200.jpe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12" Type="http://schemas.openxmlformats.org/officeDocument/2006/relationships/image" Target="../media/image19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5" Type="http://schemas.microsoft.com/office/2007/relationships/hdphoto" Target="../media/hdphoto1.wdp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Relationship Id="rId14" Type="http://schemas.openxmlformats.org/officeDocument/2006/relationships/image" Target="../media/image20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jpe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12" Type="http://schemas.openxmlformats.org/officeDocument/2006/relationships/image" Target="../media/image212.jpe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5" Type="http://schemas.openxmlformats.org/officeDocument/2006/relationships/image" Target="../media/image205.png"/><Relationship Id="rId10" Type="http://schemas.openxmlformats.org/officeDocument/2006/relationships/image" Target="../media/image210.jpeg"/><Relationship Id="rId4" Type="http://schemas.openxmlformats.org/officeDocument/2006/relationships/image" Target="../media/image204.jpeg"/><Relationship Id="rId9" Type="http://schemas.openxmlformats.org/officeDocument/2006/relationships/image" Target="../media/image20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7.png"/><Relationship Id="rId11" Type="http://schemas.openxmlformats.org/officeDocument/2006/relationships/image" Target="../media/image222.png"/><Relationship Id="rId5" Type="http://schemas.openxmlformats.org/officeDocument/2006/relationships/image" Target="../media/image216.png"/><Relationship Id="rId10" Type="http://schemas.openxmlformats.org/officeDocument/2006/relationships/image" Target="../media/image221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png"/><Relationship Id="rId3" Type="http://schemas.openxmlformats.org/officeDocument/2006/relationships/image" Target="../media/image224.png"/><Relationship Id="rId7" Type="http://schemas.openxmlformats.org/officeDocument/2006/relationships/image" Target="../media/image228.jpeg"/><Relationship Id="rId12" Type="http://schemas.openxmlformats.org/officeDocument/2006/relationships/image" Target="../media/image233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7.png"/><Relationship Id="rId11" Type="http://schemas.openxmlformats.org/officeDocument/2006/relationships/image" Target="../media/image232.jpeg"/><Relationship Id="rId5" Type="http://schemas.openxmlformats.org/officeDocument/2006/relationships/image" Target="../media/image226.png"/><Relationship Id="rId10" Type="http://schemas.openxmlformats.org/officeDocument/2006/relationships/image" Target="../media/image231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36.png"/><Relationship Id="rId7" Type="http://schemas.openxmlformats.org/officeDocument/2006/relationships/image" Target="../media/image240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jpeg"/><Relationship Id="rId11" Type="http://schemas.openxmlformats.org/officeDocument/2006/relationships/image" Target="../media/image244.png"/><Relationship Id="rId5" Type="http://schemas.openxmlformats.org/officeDocument/2006/relationships/image" Target="../media/image238.png"/><Relationship Id="rId10" Type="http://schemas.openxmlformats.org/officeDocument/2006/relationships/image" Target="../media/image243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jpeg"/><Relationship Id="rId3" Type="http://schemas.openxmlformats.org/officeDocument/2006/relationships/image" Target="../media/image246.png"/><Relationship Id="rId7" Type="http://schemas.openxmlformats.org/officeDocument/2006/relationships/image" Target="../media/image250.jpe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9.png"/><Relationship Id="rId11" Type="http://schemas.openxmlformats.org/officeDocument/2006/relationships/image" Target="../media/image254.png"/><Relationship Id="rId5" Type="http://schemas.openxmlformats.org/officeDocument/2006/relationships/image" Target="../media/image248.png"/><Relationship Id="rId10" Type="http://schemas.openxmlformats.org/officeDocument/2006/relationships/image" Target="../media/image253.jpeg"/><Relationship Id="rId4" Type="http://schemas.openxmlformats.org/officeDocument/2006/relationships/image" Target="../media/image247.png"/><Relationship Id="rId9" Type="http://schemas.openxmlformats.org/officeDocument/2006/relationships/image" Target="../media/image25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5.jpeg"/><Relationship Id="rId7" Type="http://schemas.openxmlformats.org/officeDocument/2006/relationships/image" Target="../media/image259.png"/><Relationship Id="rId2" Type="http://schemas.openxmlformats.org/officeDocument/2006/relationships/hyperlink" Target="http://www.thesaemcosmetic.com/shop/shopping_view?gcode=1293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8.png"/><Relationship Id="rId11" Type="http://schemas.openxmlformats.org/officeDocument/2006/relationships/image" Target="../media/image263.png"/><Relationship Id="rId5" Type="http://schemas.openxmlformats.org/officeDocument/2006/relationships/image" Target="../media/image257.png"/><Relationship Id="rId10" Type="http://schemas.openxmlformats.org/officeDocument/2006/relationships/image" Target="../media/image262.png"/><Relationship Id="rId4" Type="http://schemas.openxmlformats.org/officeDocument/2006/relationships/image" Target="../media/image256.png"/><Relationship Id="rId9" Type="http://schemas.openxmlformats.org/officeDocument/2006/relationships/image" Target="../media/image2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jpeg"/><Relationship Id="rId13" Type="http://schemas.openxmlformats.org/officeDocument/2006/relationships/image" Target="../media/image274.png"/><Relationship Id="rId3" Type="http://schemas.openxmlformats.org/officeDocument/2006/relationships/hyperlink" Target="http://www.thesaemcosmetic.com/shop/shopping_view?gcode=913069" TargetMode="External"/><Relationship Id="rId7" Type="http://schemas.openxmlformats.org/officeDocument/2006/relationships/image" Target="../media/image268.png"/><Relationship Id="rId12" Type="http://schemas.openxmlformats.org/officeDocument/2006/relationships/image" Target="../media/image273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7.png"/><Relationship Id="rId11" Type="http://schemas.openxmlformats.org/officeDocument/2006/relationships/image" Target="../media/image272.png"/><Relationship Id="rId5" Type="http://schemas.openxmlformats.org/officeDocument/2006/relationships/image" Target="../media/image266.png"/><Relationship Id="rId10" Type="http://schemas.openxmlformats.org/officeDocument/2006/relationships/image" Target="../media/image271.jpeg"/><Relationship Id="rId4" Type="http://schemas.openxmlformats.org/officeDocument/2006/relationships/image" Target="../media/image265.jpeg"/><Relationship Id="rId9" Type="http://schemas.openxmlformats.org/officeDocument/2006/relationships/image" Target="../media/image270.png"/><Relationship Id="rId14" Type="http://schemas.openxmlformats.org/officeDocument/2006/relationships/image" Target="../media/image27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jpeg"/><Relationship Id="rId3" Type="http://schemas.openxmlformats.org/officeDocument/2006/relationships/image" Target="../media/image276.jpeg"/><Relationship Id="rId7" Type="http://schemas.openxmlformats.org/officeDocument/2006/relationships/image" Target="../media/image280.jpeg"/><Relationship Id="rId2" Type="http://schemas.openxmlformats.org/officeDocument/2006/relationships/hyperlink" Target="http://www.thesaemcosmetic.com/shop/shopping_view?gcode=91353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9.jpeg"/><Relationship Id="rId5" Type="http://schemas.openxmlformats.org/officeDocument/2006/relationships/image" Target="../media/image278.png"/><Relationship Id="rId4" Type="http://schemas.openxmlformats.org/officeDocument/2006/relationships/image" Target="../media/image2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3" Type="http://schemas.openxmlformats.org/officeDocument/2006/relationships/image" Target="../media/image283.png"/><Relationship Id="rId7" Type="http://schemas.openxmlformats.org/officeDocument/2006/relationships/image" Target="../media/image287.png"/><Relationship Id="rId12" Type="http://schemas.openxmlformats.org/officeDocument/2006/relationships/image" Target="../media/image292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6.png"/><Relationship Id="rId11" Type="http://schemas.openxmlformats.org/officeDocument/2006/relationships/image" Target="../media/image291.png"/><Relationship Id="rId5" Type="http://schemas.openxmlformats.org/officeDocument/2006/relationships/image" Target="../media/image285.png"/><Relationship Id="rId10" Type="http://schemas.openxmlformats.org/officeDocument/2006/relationships/image" Target="../media/image290.png"/><Relationship Id="rId4" Type="http://schemas.openxmlformats.org/officeDocument/2006/relationships/image" Target="../media/image284.png"/><Relationship Id="rId9" Type="http://schemas.openxmlformats.org/officeDocument/2006/relationships/image" Target="../media/image28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png"/><Relationship Id="rId13" Type="http://schemas.openxmlformats.org/officeDocument/2006/relationships/image" Target="../media/image304.png"/><Relationship Id="rId18" Type="http://schemas.openxmlformats.org/officeDocument/2006/relationships/image" Target="../media/image308.png"/><Relationship Id="rId3" Type="http://schemas.openxmlformats.org/officeDocument/2006/relationships/image" Target="../media/image294.png"/><Relationship Id="rId7" Type="http://schemas.openxmlformats.org/officeDocument/2006/relationships/image" Target="../media/image298.png"/><Relationship Id="rId12" Type="http://schemas.openxmlformats.org/officeDocument/2006/relationships/image" Target="../media/image303.png"/><Relationship Id="rId17" Type="http://schemas.openxmlformats.org/officeDocument/2006/relationships/image" Target="../media/image307.png"/><Relationship Id="rId2" Type="http://schemas.openxmlformats.org/officeDocument/2006/relationships/image" Target="../media/image293.png"/><Relationship Id="rId16" Type="http://schemas.openxmlformats.org/officeDocument/2006/relationships/image" Target="../media/image3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7.jpeg"/><Relationship Id="rId11" Type="http://schemas.openxmlformats.org/officeDocument/2006/relationships/image" Target="../media/image302.jpeg"/><Relationship Id="rId5" Type="http://schemas.openxmlformats.org/officeDocument/2006/relationships/image" Target="../media/image296.jpeg"/><Relationship Id="rId15" Type="http://schemas.openxmlformats.org/officeDocument/2006/relationships/image" Target="../media/image305.png"/><Relationship Id="rId10" Type="http://schemas.openxmlformats.org/officeDocument/2006/relationships/image" Target="../media/image301.png"/><Relationship Id="rId19" Type="http://schemas.openxmlformats.org/officeDocument/2006/relationships/image" Target="../media/image309.png"/><Relationship Id="rId4" Type="http://schemas.openxmlformats.org/officeDocument/2006/relationships/image" Target="../media/image295.png"/><Relationship Id="rId9" Type="http://schemas.openxmlformats.org/officeDocument/2006/relationships/image" Target="../media/image300.pn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.jpeg"/><Relationship Id="rId12" Type="http://schemas.openxmlformats.org/officeDocument/2006/relationships/image" Target="../media/image7.jpeg"/><Relationship Id="rId17" Type="http://schemas.openxmlformats.org/officeDocument/2006/relationships/image" Target="../media/image28.jpeg"/><Relationship Id="rId2" Type="http://schemas.openxmlformats.org/officeDocument/2006/relationships/image" Target="../media/image4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23.png"/><Relationship Id="rId5" Type="http://schemas.openxmlformats.org/officeDocument/2006/relationships/image" Target="../media/image21.jpeg"/><Relationship Id="rId15" Type="http://schemas.openxmlformats.org/officeDocument/2006/relationships/image" Target="../media/image26.png"/><Relationship Id="rId10" Type="http://schemas.openxmlformats.org/officeDocument/2006/relationships/image" Target="../media/image3.jpeg"/><Relationship Id="rId4" Type="http://schemas.openxmlformats.org/officeDocument/2006/relationships/image" Target="../media/image20.png"/><Relationship Id="rId9" Type="http://schemas.openxmlformats.org/officeDocument/2006/relationships/image" Target="../media/image22.jpe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hyperlink" Target="http://www.thesaemcosmetic.com/shop/shopping_view?gcode=1336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jpe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jpeg"/><Relationship Id="rId1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saemcosmetic.com/shop/shopping_view?gcode=13597" TargetMode="External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71.jpeg"/><Relationship Id="rId21" Type="http://schemas.openxmlformats.org/officeDocument/2006/relationships/image" Target="../media/image87.png"/><Relationship Id="rId7" Type="http://schemas.openxmlformats.org/officeDocument/2006/relationships/image" Target="../media/image75.jpeg"/><Relationship Id="rId12" Type="http://schemas.openxmlformats.org/officeDocument/2006/relationships/image" Target="../media/image78.png"/><Relationship Id="rId17" Type="http://schemas.openxmlformats.org/officeDocument/2006/relationships/image" Target="../media/image83.jpeg"/><Relationship Id="rId2" Type="http://schemas.openxmlformats.org/officeDocument/2006/relationships/hyperlink" Target="http://www.thesaemcosmetic.com/shop/shopping_view?gcode=13006" TargetMode="Externa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7.jpeg"/><Relationship Id="rId5" Type="http://schemas.openxmlformats.org/officeDocument/2006/relationships/image" Target="../media/image73.png"/><Relationship Id="rId15" Type="http://schemas.openxmlformats.org/officeDocument/2006/relationships/image" Target="../media/image81.png"/><Relationship Id="rId10" Type="http://schemas.openxmlformats.org/officeDocument/2006/relationships/hyperlink" Target="http://www.thesaemcosmetic.com/shop/shopping_view?gcode=13611" TargetMode="External"/><Relationship Id="rId19" Type="http://schemas.openxmlformats.org/officeDocument/2006/relationships/image" Target="../media/image85.png"/><Relationship Id="rId4" Type="http://schemas.openxmlformats.org/officeDocument/2006/relationships/image" Target="../media/image72.jpeg"/><Relationship Id="rId9" Type="http://schemas.openxmlformats.org/officeDocument/2006/relationships/image" Target="../media/image76.jpeg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60.jpe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jpeg"/><Relationship Id="rId18" Type="http://schemas.openxmlformats.org/officeDocument/2006/relationships/image" Target="../media/image113.jpe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jpe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5" Type="http://schemas.openxmlformats.org/officeDocument/2006/relationships/image" Target="../media/image100.png"/><Relationship Id="rId15" Type="http://schemas.openxmlformats.org/officeDocument/2006/relationships/image" Target="../media/image110.jpeg"/><Relationship Id="rId23" Type="http://schemas.openxmlformats.org/officeDocument/2006/relationships/image" Target="../media/image118.png"/><Relationship Id="rId10" Type="http://schemas.openxmlformats.org/officeDocument/2006/relationships/image" Target="../media/image105.jpeg"/><Relationship Id="rId19" Type="http://schemas.openxmlformats.org/officeDocument/2006/relationships/image" Target="../media/image114.jpeg"/><Relationship Id="rId4" Type="http://schemas.openxmlformats.org/officeDocument/2006/relationships/image" Target="../media/image99.png"/><Relationship Id="rId9" Type="http://schemas.openxmlformats.org/officeDocument/2006/relationships/image" Target="../media/image104.jpe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277193"/>
            <a:ext cx="9144000" cy="41751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/>
          </a:p>
        </p:txBody>
      </p:sp>
      <p:sp>
        <p:nvSpPr>
          <p:cNvPr id="3" name="자유형 2"/>
          <p:cNvSpPr/>
          <p:nvPr/>
        </p:nvSpPr>
        <p:spPr>
          <a:xfrm>
            <a:off x="2146325" y="1394888"/>
            <a:ext cx="4922167" cy="523220"/>
          </a:xfrm>
          <a:custGeom>
            <a:avLst/>
            <a:gdLst>
              <a:gd name="connsiteX0" fmla="*/ 0 w 4572000"/>
              <a:gd name="connsiteY0" fmla="*/ 0 h 646331"/>
              <a:gd name="connsiteX1" fmla="*/ 4572000 w 4572000"/>
              <a:gd name="connsiteY1" fmla="*/ 0 h 646331"/>
              <a:gd name="connsiteX2" fmla="*/ 4572000 w 4572000"/>
              <a:gd name="connsiteY2" fmla="*/ 646331 h 646331"/>
              <a:gd name="connsiteX3" fmla="*/ 0 w 4572000"/>
              <a:gd name="connsiteY3" fmla="*/ 646331 h 646331"/>
              <a:gd name="connsiteX4" fmla="*/ 0 w 457200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46331">
                <a:moveTo>
                  <a:pt x="0" y="0"/>
                </a:moveTo>
                <a:lnTo>
                  <a:pt x="4572000" y="0"/>
                </a:lnTo>
                <a:lnTo>
                  <a:pt x="4572000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 smtClean="0">
                <a:solidFill>
                  <a:srgbClr val="FF0000"/>
                </a:solidFill>
                <a:latin typeface="+mj-ea"/>
                <a:ea typeface="+mj-ea"/>
              </a:rPr>
              <a:t>GLOBAL </a:t>
            </a:r>
            <a:r>
              <a:rPr lang="en-US" altLang="ko-KR" sz="2800" b="1" dirty="0">
                <a:solidFill>
                  <a:srgbClr val="FF0000"/>
                </a:solidFill>
                <a:latin typeface="+mj-ea"/>
                <a:ea typeface="+mj-ea"/>
              </a:rPr>
              <a:t>ECO THE SAEM</a:t>
            </a:r>
            <a:endParaRPr lang="en-US" altLang="ko-KR" sz="28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2555"/>
            <a:ext cx="9144000" cy="5492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18707" y="2765301"/>
            <a:ext cx="1706562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1115616" y="5301208"/>
            <a:ext cx="6840760" cy="720080"/>
          </a:xfrm>
          <a:prstGeom prst="rect">
            <a:avLst/>
          </a:prstGeom>
          <a:noFill/>
          <a:ln w="9525" algn="ctr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ko-KR" sz="2100" b="1" dirty="0" smtClean="0"/>
              <a:t>Позиционная карта </a:t>
            </a:r>
            <a:r>
              <a:rPr lang="ru-RU" altLang="ko-KR" sz="2100" b="1" dirty="0" err="1" smtClean="0"/>
              <a:t>продукции_август</a:t>
            </a:r>
            <a:r>
              <a:rPr lang="ru-RU" altLang="ko-KR" sz="2100" b="1" dirty="0" smtClean="0"/>
              <a:t>_</a:t>
            </a:r>
            <a:r>
              <a:rPr lang="en-US" altLang="ko-KR" sz="2100" b="1" dirty="0" smtClean="0"/>
              <a:t>201</a:t>
            </a:r>
            <a:r>
              <a:rPr lang="ru-RU" altLang="ko-KR" sz="2100" b="1" dirty="0" smtClean="0"/>
              <a:t>5</a:t>
            </a:r>
            <a:endParaRPr lang="en-US" altLang="ko-KR" sz="21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638132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ru-RU" altLang="ko-KR" sz="12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Примечание</a:t>
            </a:r>
            <a:r>
              <a:rPr lang="en-US" altLang="ko-KR" sz="12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: </a:t>
            </a:r>
            <a:r>
              <a:rPr lang="ru-RU" altLang="ko-KR" sz="12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информация обновлена 11.08.2015</a:t>
            </a:r>
            <a:r>
              <a:rPr lang="en-US" altLang="ko-KR" sz="12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. </a:t>
            </a:r>
            <a:r>
              <a:rPr lang="ru-RU" altLang="ko-KR" sz="12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Возможны изменения цены и даты выпуска товара.</a:t>
            </a:r>
            <a:r>
              <a:rPr lang="en-US" altLang="ko-KR" sz="12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ko-KR" altLang="en-US" sz="1200" u="sng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004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0054830"/>
              </p:ext>
            </p:extLst>
          </p:nvPr>
        </p:nvGraphicFramePr>
        <p:xfrm>
          <a:off x="1763688" y="1050927"/>
          <a:ext cx="6701259" cy="53304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9666"/>
                <a:gridCol w="749666"/>
                <a:gridCol w="749666"/>
                <a:gridCol w="749666"/>
                <a:gridCol w="749666"/>
                <a:gridCol w="872287"/>
                <a:gridCol w="627044"/>
                <a:gridCol w="749666"/>
                <a:gridCol w="703932"/>
              </a:tblGrid>
              <a:tr h="1081929"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CAE0">
                        <a:alpha val="7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CAE0">
                        <a:alpha val="7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CAE0">
                        <a:alpha val="7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CAE0">
                        <a:alpha val="7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CAE0">
                        <a:alpha val="7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CAE0">
                        <a:alpha val="7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CAE0">
                        <a:alpha val="7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CAE0">
                        <a:alpha val="7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3CAE0">
                        <a:alpha val="78824"/>
                      </a:srgb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61577"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4647"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prstClr val="white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Позиционная карта средств для ухода за кожей рук и ног</a:t>
            </a:r>
            <a:endParaRPr lang="ko-KR" altLang="en-US" sz="1600" b="1" dirty="0">
              <a:solidFill>
                <a:prstClr val="white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1763688" y="6381328"/>
            <a:ext cx="6840760" cy="838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V="1">
            <a:off x="1763688" y="764704"/>
            <a:ext cx="0" cy="562500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91680" y="638132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rgbClr val="C0504D">
                    <a:lumMod val="75000"/>
                  </a:srgb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низкий</a:t>
            </a:r>
            <a:endParaRPr lang="en-US" altLang="ko-KR" sz="1000" b="1" dirty="0" smtClean="0">
              <a:solidFill>
                <a:srgbClr val="C0504D">
                  <a:lumMod val="75000"/>
                </a:srgb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6371110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rgbClr val="C0504D">
                    <a:lumMod val="75000"/>
                  </a:srgb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средний</a:t>
            </a:r>
            <a:endParaRPr lang="en-US" altLang="ko-KR" sz="1000" b="1" dirty="0" smtClean="0">
              <a:solidFill>
                <a:srgbClr val="C0504D">
                  <a:lumMod val="75000"/>
                </a:srgb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6416" y="6158879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000" b="1" dirty="0" smtClean="0">
                <a:solidFill>
                  <a:srgbClr val="C0504D">
                    <a:lumMod val="50000"/>
                  </a:srgb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Диапазон цен</a:t>
            </a:r>
            <a:endParaRPr lang="ko-KR" altLang="en-US" sz="1000" b="1" dirty="0" smtClean="0">
              <a:solidFill>
                <a:srgbClr val="C0504D">
                  <a:lumMod val="50000"/>
                </a:srgb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29263" y="4489015"/>
            <a:ext cx="1024533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Fruits Punch (4</a:t>
            </a:r>
            <a:r>
              <a:rPr lang="en-US" altLang="ko-KR" sz="9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solidFill>
                <a:prstClr val="black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99282" y="1843070"/>
            <a:ext cx="1202432" cy="153040"/>
          </a:xfrm>
          <a:prstGeom prst="rect">
            <a:avLst/>
          </a:prstGeom>
          <a:noFill/>
          <a:ln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Mint Jungle Foot (5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0261531"/>
              </p:ext>
            </p:extLst>
          </p:nvPr>
        </p:nvGraphicFramePr>
        <p:xfrm>
          <a:off x="89786" y="836711"/>
          <a:ext cx="1457878" cy="5647545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665790"/>
                <a:gridCol w="792088"/>
              </a:tblGrid>
              <a:tr h="3139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1" u="none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Предназначение</a:t>
                      </a:r>
                      <a:endParaRPr lang="en-US" altLang="ko-KR" sz="1000" b="1" u="none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u="none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Дополнит.</a:t>
                      </a:r>
                    </a:p>
                    <a:p>
                      <a:pPr algn="ctr" latinLnBrk="1"/>
                      <a:r>
                        <a:rPr lang="ru-RU" altLang="ko-KR" sz="1000" b="1" u="none" dirty="0" err="1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св-ва</a:t>
                      </a:r>
                      <a:endParaRPr lang="ko-KR" altLang="en-US" sz="1000" b="1" u="none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993038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Уход за кожей ног</a:t>
                      </a:r>
                      <a:endParaRPr lang="ko-KR" altLang="en-US" sz="10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</a:tr>
              <a:tr h="106926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Уход за кожей  рук</a:t>
                      </a:r>
                      <a:endParaRPr lang="ko-KR" altLang="en-US" sz="10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err="1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Антивозрастной</a:t>
                      </a:r>
                      <a:r>
                        <a:rPr lang="ru-RU" altLang="ko-KR" sz="9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уход</a:t>
                      </a:r>
                      <a:endParaRPr lang="ko-KR" altLang="en-US" sz="9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</a:tr>
              <a:tr h="115121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С комплексом природных компонентов</a:t>
                      </a:r>
                      <a:endParaRPr lang="en-US" altLang="ko-KR" sz="90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(</a:t>
                      </a:r>
                      <a:r>
                        <a:rPr lang="ru-RU" altLang="ko-KR" sz="8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практичная форма маски)</a:t>
                      </a:r>
                      <a:endParaRPr lang="ko-KR" altLang="en-US" sz="8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</a:tr>
              <a:tr h="11657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Парфюмированные</a:t>
                      </a:r>
                      <a:r>
                        <a:rPr kumimoji="0" lang="ru-RU" altLang="ko-K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средства</a:t>
                      </a:r>
                      <a:endParaRPr kumimoji="0" lang="en-US" altLang="ko-KR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/</a:t>
                      </a:r>
                      <a:r>
                        <a:rPr kumimoji="0" lang="ru-RU" altLang="ko-K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средства с эксклюзивной упаковкой</a:t>
                      </a:r>
                      <a:endParaRPr kumimoji="0" lang="en-US" altLang="ko-KR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</a:tr>
              <a:tr h="94190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Убыточные</a:t>
                      </a:r>
                      <a:r>
                        <a:rPr lang="ru-RU" altLang="ko-KR" sz="9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лидеры</a:t>
                      </a:r>
                      <a:endParaRPr lang="ko-KR" altLang="en-US" sz="900" b="1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</a:tr>
            </a:tbl>
          </a:graphicData>
        </a:graphic>
      </p:graphicFrame>
      <p:pic>
        <p:nvPicPr>
          <p:cNvPr id="10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3045" y="4717274"/>
            <a:ext cx="445370" cy="49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그림 1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8919" y="4802710"/>
            <a:ext cx="208789" cy="379047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4768204" y="4524415"/>
            <a:ext cx="972108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Snail Trio(3</a:t>
            </a:r>
            <a:r>
              <a:rPr lang="en-US" altLang="ko-KR" sz="9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solidFill>
                <a:prstClr val="black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4178208" y="1118339"/>
            <a:ext cx="555810" cy="720080"/>
            <a:chOff x="3502109" y="3322486"/>
            <a:chExt cx="520437" cy="681423"/>
          </a:xfrm>
        </p:grpSpPr>
        <p:pic>
          <p:nvPicPr>
            <p:cNvPr id="111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502109" y="3322486"/>
              <a:ext cx="262669" cy="681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 descr="민트 정글 풋 크림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3738168" y="3356175"/>
              <a:ext cx="284378" cy="64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직사각형 68"/>
          <p:cNvSpPr/>
          <p:nvPr/>
        </p:nvSpPr>
        <p:spPr>
          <a:xfrm>
            <a:off x="35496" y="476672"/>
            <a:ext cx="26693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1100" b="1" u="sng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Сегментация товара по категориям</a:t>
            </a:r>
            <a:endParaRPr lang="en-US" altLang="ko-KR" sz="1100" b="1" u="sng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CEAAkGBxQSEhQUEhQVFRUUGBoaGBgYFxcYFRsYGBcWFxgcGBYdHCggGB0lGxUXIjEhJykrLi4uFx8zODMtNygtLiwBCgoKDg0OGhAQGywlHyYsLCwsLS4sNywsLCwsLCwsLCwsLCwsLCwsLCwsLCwsLCwsLCwsLCwsLCwsLCwsLCwsLP/AABEIALQAtAMBIgACEQEDEQH/xAAcAAEAAQUBAQAAAAAAAAAAAAAABQEDBAYHAgj/xAA/EAACAQIEAwUECAUEAQUAAAABAgMAEQQSITEFQVEGEyJhcTKBkaEHFCNCUmJysTPB0fDxFaLS4VQkNERjkv/EABoBAQADAQEBAAAAAAAAAAAAAAABAgMEBQb/xAApEQACAgEDAwMDBQAAAAAAAAAAAQIRAxIhMQQTQSJRYTJC4QUUcaHw/9oADAMBAAIRAxEAPwDuNKUoBSlKAUpSgFKUoBSqZqrQClKUApSlAKUpQClKUApSlAKUpQClKUApSlAKUpQClKoaAE1qXb3t5BwyO7/aTMCUiBsxtuWP3V86mOI4x2YxYfL3mmZ2F1iU7My/eY8kuL26VoHa76KUlBlgkkbEHVzM+fvj5tbwHpayjoKA3CCSXIhmt3pUF7bBiASB5C9vdUng8dyb41zbsb2mZGGCx10kQ5Ud9Dfkj+e1m51vJFj0oDYQarUThMYRodRUmjgi4oD3SqUvQFaVQmqXoD1SqA0oCtKpVaAUpSgFKUoBSlKAUpSgFYWOxB0SO2dtiRcKPxMOY8udeuIYzu10GZ20Vdrn15DqawuFTITIFkWSQNaZlINn/CbeyANhyoCQwOFEa5Rfe5J1YsdyTzNXmWqg1WgNY7XdkocclnGWQAhJALkeTD7y+VapwnjU2CcYTiO20U+4IGgDnmtreLca3rqBWo7jPCIsTGY5kDqduoPUHkaAwMv9/wA6vPj1gXNI2UE2HVj0A5moXgmAkwKyRyyd5AmXuD98A5syW6aL5b7bVkx4cyMJHsNCATyU20Ue7fnVWzTHDVuzLwvGZZR4I/PkAPexB/21IJ3x9rKvkPGT77C3zrzDKiAAf5q/9Z8jREtb7ItSwSnaQAeak6+gI0qowslv4pv+kfKvf1sdD8DVWxQHX30oj1FqRZ1PhyuPM5SPkb14bHSp7cRI6ob/AC3q+MT53r0MWOYqSaflFjDcbhe1msTyYFT86kFcHasXE4GOUDOitY3Fxex6io2ZThRdSTHzB1t1pZGlS+kn70rEwWNEguP79Ky6kzaoUpSgFKUoBVjFYkRqWbYfEnkB1Jq7IwAuTYDetd4xjWWCbFZSRFG7QoASSQpsxHO5tYcgCaA5R9Jfb2VcW2GQeBNJgkrLIbj+H3gH2Y2va5PPpULwGV8EBicFIzRbMbDOmuiYiMG3WzbHU6VBfVGy3Y5muSTzJY3Y+8mmExbwPnjOVrEHS4IO6sv3gelAfQnY3tnHjRlIEcwGqXuD5xnmPLletrR718z4WYOc+HGRxqYVJuLa5oG3I/LuOVdM7F/SKsgEeJYA/dlv4W/X0PnQHTqxsfi1iRnc2VRcn+9zXrvwFuTYAXvyt1vWkcR4wMSzIbrFawFhfXXOQd/5VWTpGuLE5v4MfivHRcSyC5P8OPkoO2bqTYfCoGTtTIWuSRvoug5bkXNQ/GZnEriW4IO35fuleRU8jUeEbQjUNcaa6jceR1rhnklZ9V03R4owTe5ux47IR9m2nVSLW921WX7S4lG0kU9QSNOnpWmPdHGttLE7dL+6vLMAWIYKPJTpfl5VXuSN10eLykdS4b20BIE2W2xIbKR52OjD0INbjE6kCzE6db6VwfCR30Ikuf6876a3661sfCMSYDlzsFOwuQVP5TaxH5a2x535PK6v9Mhd43XwdUeIHoaxGjIbS/71p8/GMRGpIIdfxXyn3ixsfLSseDtW4sxvfz/Y7Vq8seDkj0OWrW5v3fuo01sOYIPu5GrgxYYWYaHS+4/xUPw7jkeIUAHXzOvuPM/CvE09neMG5I5+ytx97+nWtL2OLtO2pbMphvsDZTcIxGmlgTax9wHwra1NabEis2XdV1Lc7A3uT/e9bbhJg6Ky7MARUxZXOqaL9KUqxgKoarUXx/iqYeJ5JGyqilmPRVGvvOw8yKArOe+fIP4aHx/mP4fTrWaVrgC/SBjJZgWZsKo1SJRYAHVc9xd79TofKupdk+2yYgiKYCOY7fgf9J5Hy+F6AiO3HYMSZpsKtn1LxiwDeadD5c+VcixmD35EHbbXofOvqEitO7adi1xYMkVkn5nZX8m6HzoD59dCD0IOnIg+R5VnScSVgWfwyjUsLZZBzzryYdRvzrM4lgCjMrqVZTYg7g9DU72M7PK7LiZVGRbmNbe2V1LsDyW2nU+moEtwXDYiLDJJiGk8ZyrGWOSMZSVBU6ZzuenhHWvcOMCZTJYh0DAjWxYX09963DEYqA4aOCbUzBBlF82eSxBB5WJvfyrnmOJD5GKlYwFBAtou1xyOtc+V1ue1+nw1LS0bT4JVUSIkw1GoGmbmOl+ZB5bVD4js0j/+3lCm+iShrhgb6SDUj1B33qOw+KKezt05fCpWDjfI3H7Vjri+T0Ozkxv0P/fwWOIcDxGt4mP6CJACegBuRUTKixMGdZEPK4K6+Wc3I8v3raV4qDc6a87EelJOOPspK26MTfqTrTTB8Fo5s3EkatPjQ1iGBCnQhri9tLMLC/kav4TiTSkRlyb+EWAZSdPa5r61ssPEZDbxKdNfCP6VU8QdTbOgNtcqN+6gVCh8lpZnw4/3+DG4bhJ0upF9hvcX2tbcgCr8nDHI9mMepsPcDXuLiRIuH+A/bxbV779bkkE/G/vuBWjjE59eSy9gYxHY+HP0QGwHr18xWUGNgNh8Sb7n186g8Tx1V0QDMeW9YoaSXxMSB1Og9KhzrZEdhv1SNgOKJZY0trr12vq3W19q3Ds5iVMQVfZW6r5gedc3OLWNO7hBLPYO59ph0Ucr3+FbDh+JJDAVVx3qnNlHUDMfda499bQZ5vV474R0ClWYZgyhh94A/EXpWx5dnqeUKpJ2Fa/iE7y5cA5uRFxpqBY1kcVxV3Ccl1Pr/wBV5RqEmudpez8OMQJODdQRHMv8WL/mnVT0rmPFeHTcPdYsUA8T/wAOVPYa25QnY7Eof+67fIlYWIwaPG0UqCSJ/aRtvUdCN7igNa7KduGiCRYpu8jbRJhqQPz9QNNdx5710mORXUMpDBhcEG4IPMGuIdpezcnDiZYrzYRzqDoyHkH5HycW8+tZ/ZrieJhX/wBHIpjfXLKCVXq1gb38ha/zoCc+kXg6YjFYcDQBWacjcoGTul9WIk16KfKvalYkDsLKMqhVH3LhGt0AVv2q6t3Yu5ZySOQzOdgANh6bCpfi3CCmBxRexkeJrldlA1Cr5DrzOtCVyiA4DwomRQoDOtmznUZb6EG+5A+N613tJwp4sXKp0DLnjPJgrAH3gMAfQHnUp2S7WGHwOLqb3G2U/iFh7J9Dl8xWP2o48xKKU7wynPckhTYWtC4vy0uM2m4Nc06lE9nppZceX4o16K5uGGo+Nesg/v8AxUljeBzKneorOnMhfGmga0kY1BsRqCR6bVAJjQTY29Qb/wCK5pRceT2sWWOVXFl5YgGJBBNulj8iaylbyJ+JqOJOfbQrvy3rzI2lVN9Nkus5GmR9fyE17M7DXu39TGP5ioHPVqUjoPhS2T2UzZhxJ+sak9XTNYdQL1ebExkfaSyOTuqABfexI+VanFNrUgk461ZSoyngJtceqi0cap5nxn4kAV5llZgCSR0J00/L/wBC1RAxJv4M1/K/8qm8F2dlMbYjEExQr4r2u7W1sqfeJta5+dWVyexhlWPErkzN7K8O+sTgbqhBa2wtyJ6na3rUpxbhBjkKSeyczd4B9y5/rlt1IrE7LcWUwiRQsLYctmGvdFJDchpDoWGUAk6nQ2G1SHEeMHEyrbRARkRuZB9tgdgL7bny2rphUYniZ5znkbXCNz4DLmhBtbVha+1mIt8qVl4OMKigch7z1J870rY8t1Zr2KiZHbNuSSDyPp8q9Ry1seIw6uLMLj+9ula7j8G0Wp1T8XMfq/rUkGTG96q69KwUl896yo5gaEsxeIOiRyF1Lx28aDUkHSyjma1Xg3Co4VMaOzIpJZ2tc630ty1sLevOpztFis32CWBIzSsdkTcD1Nr+g86lez3B9FdwQBYopGv63HXoOXrQgyuC8NyhXZbNbQHdb738z8qkOJw54ZV/EjD4qRWUBVGowfNpcgg6gjXTQipnA8WkhPhdkO5KgFSerRHwk+YsfOvPEuG5MQ8f4WN+gUG4+It8awsVvXG9me7jaaRueB7cyh8zxJLcWJjbu2a2xKNcEjXnzr1xmXAYwZ7mCT/7IzkJ/MV29QRXPWNeTxCRRo219P70qdb8miwYr1R9L+DYJOGxDQEX3zRuJEPuJB+dYM3DhyYH4io/D8TJALE673F/mNa9txIai59QbfIqazdex348lfcVOAPWgwJ61b/1DS2c/wCz/hXlsf8AnPwT/jVKR0LM/dGbBwwHd/da9SeH4ZDcZiT5sQg+FyT8q13/AFDrIx94HyAqv1/pmNWVLwZZMl/edC4ZiMFh9XBmYbKkeWMepc+M+dU4z2vM2gjQKL2Ukv5eLQA6Ha3vrQPrhP8A3VRLzJrbXLhHmyw4lLU25Mm58eXYZjmy+yNkXrlUaL7qnezq3fXe4v8AED+dQ/CeBSyMBJeBSFs8iNrnLBLLofuMdbWCk1tHBcUlkSJQF8Ln7xF0ha2fmcyvfbYUgt9zl6jNaqJ0jCjwL6ClVw3sL6D9qV1njsvVRlvVaVBJrfE+DFLtCPDuU6fp/pUE+OCqWLAAA78j5j+VdAqOxHBYXlWZkBdNul+TFdiw5HlQEL2a4Ebd5MDqc1mFndr3zyj3DKnIfAbWBQCq0AqhqtUNAcv7WjxtWjYk1u3ao+NvU1pmIU6m2gtfoL3AufOx+Fck1uex0z9JHSGpzHdmoe6gK4kRyzRRNkkKsGaRshCAWZbH9QOo0trBPWK3h1XwkHMCNCGBzAjzvrVYtLk6Zxk/pdExiuyUsMqYfPEzsWVNWTMVtfLnUA+0NjWI/ZzFXYLAz5GysUKOA1r5dG1NiNPOvEPHp2aGZyjyxP3gcxoGLD8ZUAsPWs7h3alokmjaCOVZp3na7FTne1wAVYW0HK9XqNmD7qSezIl+FYgLn+rz5LE5u6ky6Eg+IC2lqtrw2YgHuZrG1j3bgHNYCxtY3uPjW14TtXJBHDlwyBYMJIqsJftlRspDrIYbAgCxXW/laoLCYGWIYX7JT9Tlef29D4oDZrKchP1cgHW+byNTpRCyT3tIjcNA7+wrNqo0HNs2UE8r5G9ApNSOE4PI/stFlF8zd4pVCFZ/GRfLcI1jsbVlYTFYmESoRDyZgyBFOVZlMa2VRLnWR7EHTJ51bibI0kWZIEU5T3Yz5wc8ebMzFmspJUae2dqikTql4LsPBiDGZXUKe8MgUr4FiERt3mq5n75QOQ8+Uhwlo4ZUsRKY50ZWjKs0iF0KhkK/ZaW1zjUkG9QwljVMoztqxHiIQXBsctrHaMnTddDprdTGtspyiyggE629ToDubbkA0tE05LdmwcQ4vMWsbRZ0CuibELJKbtf2W+0a+Xe+t6l+zEd2t/fOtOwUZIcoLhBdrW0FiRfX8rac7G1b9wiIROYgVc3OYgdVXQ6mxDBxb41ZbuzDKoxjSOkRDQelKrENB6D9qpXSeS+S7SlKgsKUpQClKUAqhqtKA5f20hKysPePQ7VpMs+VZFtcSBdb2IKEspGhBFzqOnOu0dqOBDEx6Gzr7J/lXHOM4B4WyupHnyNc+RUz1OlnGUdJe+pYfESxrCXQFWQrYd4XXJkcglgQ+ZrkfhG2pqMxXAJgqGwJlbKF2bMZGiCtuoOZT94jzNYkyA7i4+NS2AwUuWFsNPHI8fcusTAXjd3AChiLBAxBIBF9dL1RNM3lqhwzXDh2iAWRcptfW1ip2IYEgjQ6g8qx2lB2I3ty3qdlfEy905jXEFViCyITJmVZWyZWB0YsGUkLy1FZk/adxNiJ58Kz51KxqwYqt5VkILsLL4Ra6jmNLVOkjuuuLNWVrbEjmLEjfe1uteW1N+fW+tbBjuNYMwziNVR3lmdS0OUhHA7tRlzBcpuNwOfOsLtHxfDssX1buxlCZh3djcRZWJJFjdrnc9anSFkb8ESWUbkD4CszDxsVLKrMi7sqsUF9ruBYVk9mu1P1dppDEJGbucuUZUGSTMwJGq5hppfXcGpGfikhhAGHKLFLMyyO6BlZp+9IEZQZijWBy6aagbU0jW7pIt4XgsrOsbZY3IYkO65lCpnJdRcpoNjr6Vmx8NgWPM8/jYYjKoUhG7tQEsysSpLuCL3BA5c8qP61IVLSphwXaQ92uWzyxPIWbUDO6K2gbneo1xGrq+YzHRnVmuWZXa4d8uqlQBpqb9Kmkityn+DYIsU0rSfVgUgfKtyoAAjSZsqJc7hyb8yFOlTvZmxdI49RcF23JewzWO9gcx1/GffqEE0s7iJQ7Z2JEYZnJLZbljpfRBrYAa2sNK612S7O/VVzOQ0rb22UdF/medTFWznztQVGxA1SvVK3POK0pShIpSlAKUpQClKUBS1RvFeDRTgh1BJ52vfyPWpOlQ1ZMW4u0cq4z9HdrmNinoudPetwV9QfdWncS7I4hRdE74DW8R8QI1HhNmv6V9CkVi4jh8bm7IL9dm+I1qjxpnZHrZJVLc+a/wDVp1JEskgbwAiXMD9mxZNGsRZiTpzNUm4nKROAQv1gxl8gy6xXy2ANtc2vWvo+XhakWJJHRrOPgaicR2Kwj+3h4G8+7Vf2qO2/DL/u4eYnEh2mdGd0giVpGmkbV2vLOqgvrqoGW4UdaqvamRZBIsKqytOy5ZGUZsRIsl2AWzZCvhBuNfKuxH6PMF/48f8Au/rXgfRzgv8Ax0//AE39aaZEd/D7HHIO0s6p3aBFGVUNwXJVZZJbOWJz3MhBJHLrVqfjkr51klX7QvfRQxEjmRkGl8uc3tXcYuwWBX/4sPvXN+5qWwfA4ov4aIn6EVPmBemiXuR+4xx4icGwfAMVOFtFKUAspkuqAHkufloNFFbjwT6N5G1mkyj8KA/Nzb5L766rFhFBvYX6nU/E1ftVlArLrJfbsRXBOAw4VbRIFvueZ9TvUraq0q9HI25O2UpVaUIFKUoBSlKAUpSgFKUoBSlKAUpSgFUqtKApVaUoBSlKAUpSgFKUoBSlKAUpSgFKUoBSlKAUpSgFKUoBSlKAUpSgFKUoBSlKAUpSgFKUoBSlKA//2Q==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682090" y="6420621"/>
            <a:ext cx="1066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err="1" smtClean="0">
                <a:solidFill>
                  <a:srgbClr val="C0504D">
                    <a:lumMod val="75000"/>
                  </a:srgb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премиум</a:t>
            </a:r>
            <a:endParaRPr lang="en-US" altLang="ko-KR" sz="1000" b="1" dirty="0" smtClean="0">
              <a:solidFill>
                <a:srgbClr val="C0504D">
                  <a:lumMod val="75000"/>
                </a:srgb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14865" y="5308640"/>
            <a:ext cx="1565023" cy="430039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altLang="ko-KR" sz="9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Perfume de Hand</a:t>
            </a:r>
          </a:p>
          <a:p>
            <a:pPr algn="ctr"/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(15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algn="ctr"/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49809" y="5842078"/>
            <a:ext cx="1220976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Care Plus Oatmeal Hand Cream(1</a:t>
            </a:r>
            <a:r>
              <a:rPr lang="en-US" altLang="ko-KR" sz="9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solidFill>
                <a:prstClr val="black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322932" y="3501650"/>
            <a:ext cx="1100927" cy="430039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Cacao Jungle Hand Treatment (2)</a:t>
            </a:r>
          </a:p>
          <a:p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51" name="그림 50" descr="화면 캡처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47802" y="1209871"/>
            <a:ext cx="401826" cy="709719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549629" y="1413031"/>
            <a:ext cx="981126" cy="2915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Perfect Foot </a:t>
            </a:r>
          </a:p>
          <a:p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Peeling Mask (1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81429" y="2351171"/>
            <a:ext cx="266635" cy="87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3772819" y="2475398"/>
            <a:ext cx="1100226" cy="2915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Perfumed Hand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Warmer(1)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670785" y="2745529"/>
            <a:ext cx="15071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* </a:t>
            </a:r>
            <a:r>
              <a:rPr lang="ru-RU" altLang="ko-KR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Для использования зимой</a:t>
            </a:r>
            <a:endParaRPr lang="ko-KR" altLang="en-US" sz="800" i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5" name="포인트가 5개인 별 44"/>
          <p:cNvSpPr/>
          <p:nvPr/>
        </p:nvSpPr>
        <p:spPr>
          <a:xfrm>
            <a:off x="3998231" y="1101859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포인트가 5개인 별 45"/>
          <p:cNvSpPr/>
          <p:nvPr/>
        </p:nvSpPr>
        <p:spPr>
          <a:xfrm>
            <a:off x="4973178" y="1153939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포인트가 5개인 별 48"/>
          <p:cNvSpPr/>
          <p:nvPr/>
        </p:nvSpPr>
        <p:spPr>
          <a:xfrm>
            <a:off x="4617719" y="4488845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7571" y="5609291"/>
            <a:ext cx="536427" cy="66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포인트가 5개인 별 49"/>
          <p:cNvSpPr/>
          <p:nvPr/>
        </p:nvSpPr>
        <p:spPr>
          <a:xfrm>
            <a:off x="1819275" y="5553236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8" name="그림 57" descr="화면 캡처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9640" y="3456199"/>
            <a:ext cx="577182" cy="744997"/>
          </a:xfrm>
          <a:prstGeom prst="rect">
            <a:avLst/>
          </a:prstGeom>
        </p:spPr>
      </p:pic>
      <p:sp>
        <p:nvSpPr>
          <p:cNvPr id="47" name="포인트가 5개인 별 46"/>
          <p:cNvSpPr/>
          <p:nvPr/>
        </p:nvSpPr>
        <p:spPr>
          <a:xfrm>
            <a:off x="3597783" y="3306683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1953" y="4445297"/>
            <a:ext cx="2667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239" y="4849265"/>
            <a:ext cx="245680" cy="295125"/>
          </a:xfrm>
          <a:prstGeom prst="rect">
            <a:avLst/>
          </a:prstGeom>
        </p:spPr>
      </p:pic>
      <p:pic>
        <p:nvPicPr>
          <p:cNvPr id="8" name="그림 7" descr="화면 캡처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1729" y="4473406"/>
            <a:ext cx="335660" cy="759231"/>
          </a:xfrm>
          <a:prstGeom prst="rect">
            <a:avLst/>
          </a:prstGeom>
        </p:spPr>
      </p:pic>
      <p:pic>
        <p:nvPicPr>
          <p:cNvPr id="9" name="그림 8" descr="화면 캡처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0755" y="4477445"/>
            <a:ext cx="330974" cy="75816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169823" y="4524415"/>
            <a:ext cx="1024533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Perfumed Hand Clean Gel/ wash(3</a:t>
            </a:r>
            <a:r>
              <a:rPr lang="en-US" altLang="ko-KR" sz="9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solidFill>
                <a:prstClr val="black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1" name="그림 10" descr="화면 캡처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0805" y="4799215"/>
            <a:ext cx="365210" cy="395227"/>
          </a:xfrm>
          <a:prstGeom prst="rect">
            <a:avLst/>
          </a:prstGeom>
        </p:spPr>
      </p:pic>
      <p:pic>
        <p:nvPicPr>
          <p:cNvPr id="14" name="그림 13" descr="화면 캡처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2201" y="4805574"/>
            <a:ext cx="325246" cy="38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0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2014868"/>
              </p:ext>
            </p:extLst>
          </p:nvPr>
        </p:nvGraphicFramePr>
        <p:xfrm>
          <a:off x="4914578" y="787939"/>
          <a:ext cx="3816424" cy="508033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81558"/>
                <a:gridCol w="864096"/>
                <a:gridCol w="2070770"/>
              </a:tblGrid>
              <a:tr h="533270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/>
                        <a:t>Основные</a:t>
                      </a:r>
                      <a:r>
                        <a:rPr lang="ru-RU" altLang="ko-KR" sz="1000" baseline="0" dirty="0" smtClean="0"/>
                        <a:t> </a:t>
                      </a:r>
                      <a:r>
                        <a:rPr lang="ru-RU" altLang="ko-KR" sz="1000" baseline="0" dirty="0" err="1" smtClean="0"/>
                        <a:t>св-ва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/>
                        <a:t>Дополнит.</a:t>
                      </a:r>
                    </a:p>
                    <a:p>
                      <a:pPr algn="ctr" latinLnBrk="1"/>
                      <a:r>
                        <a:rPr lang="ru-RU" altLang="ko-KR" sz="1000" dirty="0" err="1" smtClean="0">
                          <a:latin typeface="Arial" pitchFamily="34" charset="0"/>
                          <a:cs typeface="Arial" pitchFamily="34" charset="0"/>
                        </a:rPr>
                        <a:t>св-ва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/>
                        <a:t>Линейки средств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95084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Парфюмы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err="1" smtClean="0"/>
                        <a:t>Парфюмированная</a:t>
                      </a:r>
                      <a:r>
                        <a:rPr lang="ru-RU" altLang="ko-KR" sz="900" baseline="0" dirty="0" smtClean="0"/>
                        <a:t> вода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143126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err="1" smtClean="0"/>
                        <a:t>Парфюмированный</a:t>
                      </a:r>
                      <a:r>
                        <a:rPr lang="ru-RU" altLang="ko-KR" sz="900" dirty="0" smtClean="0"/>
                        <a:t> </a:t>
                      </a:r>
                      <a:r>
                        <a:rPr lang="ru-RU" altLang="ko-KR" sz="900" dirty="0" err="1" smtClean="0"/>
                        <a:t>стик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6572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ko-KR" sz="900" dirty="0" err="1" smtClean="0">
                          <a:latin typeface="Arial" pitchFamily="34" charset="0"/>
                          <a:cs typeface="Arial" pitchFamily="34" charset="0"/>
                        </a:rPr>
                        <a:t>Парфюмированный</a:t>
                      </a:r>
                      <a:r>
                        <a:rPr lang="ru-RU" altLang="ko-KR" sz="900" dirty="0" smtClean="0">
                          <a:latin typeface="Arial" pitchFamily="34" charset="0"/>
                          <a:cs typeface="Arial" pitchFamily="34" charset="0"/>
                        </a:rPr>
                        <a:t> спрей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143126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Парфюмы для помещений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>
                          <a:latin typeface="Arial" pitchFamily="34" charset="0"/>
                          <a:cs typeface="Arial" pitchFamily="34" charset="0"/>
                        </a:rPr>
                        <a:t>Средства для ароматерапии (свечи и диффузоры)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8947747"/>
              </p:ext>
            </p:extLst>
          </p:nvPr>
        </p:nvGraphicFramePr>
        <p:xfrm>
          <a:off x="323529" y="779517"/>
          <a:ext cx="4392487" cy="588984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76779"/>
                <a:gridCol w="923420"/>
                <a:gridCol w="2592288"/>
              </a:tblGrid>
              <a:tr h="453771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/>
                        <a:t>Основные</a:t>
                      </a:r>
                      <a:r>
                        <a:rPr lang="ru-RU" altLang="ko-KR" sz="1000" baseline="0" dirty="0" smtClean="0"/>
                        <a:t> </a:t>
                      </a:r>
                      <a:r>
                        <a:rPr lang="ru-RU" altLang="ko-KR" sz="1000" baseline="0" dirty="0" err="1" smtClean="0"/>
                        <a:t>св-ва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/>
                        <a:t>Дополнит.</a:t>
                      </a:r>
                    </a:p>
                    <a:p>
                      <a:pPr algn="ctr" latinLnBrk="1"/>
                      <a:r>
                        <a:rPr lang="ru-RU" altLang="ko-KR" sz="1000" dirty="0" err="1" smtClean="0">
                          <a:latin typeface="Arial" pitchFamily="34" charset="0"/>
                          <a:cs typeface="Arial" pitchFamily="34" charset="0"/>
                        </a:rPr>
                        <a:t>св-ва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/>
                        <a:t>Линейки средств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07541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/>
                        <a:t>Средства для </a:t>
                      </a:r>
                      <a:r>
                        <a:rPr lang="ru-RU" altLang="ko-KR" sz="1000" dirty="0" err="1" smtClean="0"/>
                        <a:t>стайлинга</a:t>
                      </a:r>
                      <a:r>
                        <a:rPr lang="ru-RU" altLang="ko-KR" sz="1000" dirty="0" smtClean="0"/>
                        <a:t> волос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>
                          <a:latin typeface="+mn-lt"/>
                          <a:cs typeface="+mn-cs"/>
                        </a:rPr>
                        <a:t>Воск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56123">
                <a:tc vMerge="1"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/>
                        <a:t>Спрей</a:t>
                      </a:r>
                      <a:r>
                        <a:rPr lang="en-US" altLang="ko-KR" sz="900" dirty="0" smtClean="0"/>
                        <a:t>/</a:t>
                      </a:r>
                      <a:r>
                        <a:rPr lang="ru-RU" altLang="ko-KR" sz="900" dirty="0" smtClean="0"/>
                        <a:t>гель</a:t>
                      </a:r>
                      <a:r>
                        <a:rPr lang="en-US" altLang="ko-KR" sz="900" dirty="0" smtClean="0"/>
                        <a:t> 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9208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>
                          <a:latin typeface="Arial" pitchFamily="34" charset="0"/>
                          <a:cs typeface="Arial" pitchFamily="34" charset="0"/>
                        </a:rPr>
                        <a:t>Краска</a:t>
                      </a:r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48072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>
                          <a:latin typeface="Arial" pitchFamily="34" charset="0"/>
                          <a:cs typeface="Arial" pitchFamily="34" charset="0"/>
                        </a:rPr>
                        <a:t>Специальные средства (очищающая пудра)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Silk</a:t>
                      </a:r>
                      <a:r>
                        <a:rPr lang="en-US" altLang="ko-KR" sz="900" baseline="0" dirty="0" smtClean="0">
                          <a:latin typeface="Arial" pitchFamily="34" charset="0"/>
                          <a:cs typeface="Arial" pitchFamily="34" charset="0"/>
                        </a:rPr>
                        <a:t> Hair Style Fix One minute Shadow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>
                          <a:latin typeface="Arial" pitchFamily="34" charset="0"/>
                          <a:cs typeface="Arial" pitchFamily="34" charset="0"/>
                        </a:rPr>
                        <a:t>Silk</a:t>
                      </a:r>
                      <a:r>
                        <a:rPr lang="en-US" altLang="ko-KR" sz="900" baseline="0" dirty="0" smtClean="0">
                          <a:latin typeface="Arial" pitchFamily="34" charset="0"/>
                          <a:cs typeface="Arial" pitchFamily="34" charset="0"/>
                        </a:rPr>
                        <a:t> Hair Style Fix Oil Clear Shadow (1</a:t>
                      </a:r>
                      <a:r>
                        <a:rPr lang="en-US" altLang="ko-KR" sz="900" baseline="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altLang="ko-KR" sz="9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5020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Уход за волосами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dirty="0" smtClean="0">
                          <a:latin typeface="Arial" pitchFamily="34" charset="0"/>
                          <a:cs typeface="Arial" pitchFamily="34" charset="0"/>
                        </a:rPr>
                        <a:t>Интенсивное восстановление</a:t>
                      </a:r>
                      <a:endParaRPr lang="ko-KR" altLang="en-US" sz="9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8995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>
                          <a:latin typeface="Arial" pitchFamily="34" charset="0"/>
                          <a:cs typeface="Arial" pitchFamily="34" charset="0"/>
                        </a:rPr>
                        <a:t>Дополнительный уход</a:t>
                      </a:r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Шампуни и кондиционер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-27384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Позиционная карта парфюмов и средств для ухода за волосами</a:t>
            </a:r>
            <a:endParaRPr lang="ko-KR" altLang="en-US" sz="16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5388" y="4589106"/>
            <a:ext cx="1489082" cy="240378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Silk Hair </a:t>
            </a:r>
            <a:r>
              <a:rPr lang="en-US" altLang="ko-KR" sz="10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Argan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(6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10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83064" y="1686476"/>
            <a:ext cx="1357414" cy="233966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City Ardor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(5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82378" y="1340768"/>
            <a:ext cx="926209" cy="44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Silk Hair Style Wax (4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10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0110" y="2281074"/>
            <a:ext cx="1360108" cy="26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Style Hair Style (3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10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4606" y="313471"/>
            <a:ext cx="191806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Средства для ухода за волосами</a:t>
            </a:r>
            <a:r>
              <a:rPr lang="en-US" altLang="ko-KR" sz="12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ko-KR" altLang="en-US" sz="12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2291" y="405805"/>
            <a:ext cx="191806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Парфюмы</a:t>
            </a:r>
            <a:endParaRPr lang="ko-KR" altLang="en-US" sz="12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5" name="그림 24" descr="화면 캡처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51715" y="4436836"/>
            <a:ext cx="243151" cy="746575"/>
          </a:xfrm>
          <a:prstGeom prst="rect">
            <a:avLst/>
          </a:prstGeom>
        </p:spPr>
      </p:pic>
      <p:pic>
        <p:nvPicPr>
          <p:cNvPr id="28" name="그림 27" descr="화면 캡처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12364" y="4654472"/>
            <a:ext cx="382455" cy="43668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75881" y="3025439"/>
            <a:ext cx="1797410" cy="737501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9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Silk Hair Glam Color   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Cream (6)  </a:t>
            </a:r>
            <a:r>
              <a:rPr lang="en-US" altLang="ko-KR" sz="900" b="1" dirty="0">
                <a:latin typeface="Arial" pitchFamily="34" charset="0"/>
                <a:cs typeface="Arial" pitchFamily="34" charset="0"/>
              </a:rPr>
              <a:t>\</a:t>
            </a:r>
            <a:r>
              <a:rPr lang="en-US" altLang="ko-KR" sz="9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6,000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Bubble (4) </a:t>
            </a:r>
            <a:r>
              <a:rPr lang="en-US" altLang="ko-KR" sz="900" b="1" dirty="0">
                <a:latin typeface="Arial" pitchFamily="34" charset="0"/>
                <a:cs typeface="Arial" pitchFamily="34" charset="0"/>
              </a:rPr>
              <a:t>\</a:t>
            </a:r>
            <a:r>
              <a:rPr lang="en-US" altLang="ko-KR" sz="9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8,500</a:t>
            </a:r>
          </a:p>
          <a:p>
            <a:pPr marL="171450" indent="-17145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Speedy Cream (3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32" name="그림 31" descr="화면 캡처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25629" y="2718183"/>
            <a:ext cx="381825" cy="85483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236656" y="2954059"/>
            <a:ext cx="1382616" cy="405102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Magic Perfume Stick (3)</a:t>
            </a:r>
            <a:endParaRPr lang="en-US" altLang="ko-KR" sz="9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ko-KR" altLang="en-US" sz="9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83508" y="3020412"/>
            <a:ext cx="361162" cy="72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28168" y="3018162"/>
            <a:ext cx="358230" cy="716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86398" y="2990903"/>
            <a:ext cx="346521" cy="75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60253" y="1273448"/>
            <a:ext cx="838820" cy="834496"/>
          </a:xfrm>
          <a:prstGeom prst="rect">
            <a:avLst/>
          </a:prstGeom>
        </p:spPr>
      </p:pic>
      <p:pic>
        <p:nvPicPr>
          <p:cNvPr id="8" name="그림 7" descr="화면 캡처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52602" y="2359562"/>
            <a:ext cx="268409" cy="556187"/>
          </a:xfrm>
          <a:prstGeom prst="rect">
            <a:avLst/>
          </a:prstGeom>
        </p:spPr>
      </p:pic>
      <p:pic>
        <p:nvPicPr>
          <p:cNvPr id="9" name="그림 8" descr="화면 캡처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13636" y="2158124"/>
            <a:ext cx="195083" cy="795936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25629" y="1636002"/>
            <a:ext cx="481582" cy="72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401902" y="4969589"/>
            <a:ext cx="1357414" cy="414015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Aroma Delight Candle &amp; Diffuser(6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00443" y="4810124"/>
            <a:ext cx="662804" cy="80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236656" y="4006522"/>
            <a:ext cx="1382616" cy="223578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Any Perfume (3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50480" y="5244128"/>
            <a:ext cx="1712256" cy="257369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Secret Pure Hair Mask (1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6765" y="5167948"/>
            <a:ext cx="554648" cy="74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050479" y="6021288"/>
            <a:ext cx="2359595" cy="571301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Silk Hair </a:t>
            </a:r>
            <a:r>
              <a:rPr lang="en-US" altLang="ko-KR" sz="9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Argan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Shampoo(1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9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Silk Hair </a:t>
            </a:r>
            <a:r>
              <a:rPr lang="en-US" altLang="ko-KR" sz="900" dirty="0" err="1">
                <a:latin typeface="Arial" pitchFamily="34" charset="0"/>
                <a:ea typeface="Arial Unicode MS" pitchFamily="50" charset="-127"/>
                <a:cs typeface="Arial" pitchFamily="34" charset="0"/>
              </a:rPr>
              <a:t>Argan</a:t>
            </a:r>
            <a:r>
              <a:rPr lang="en-US" altLang="ko-KR" sz="9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Conditioner(1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9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Silk Hair </a:t>
            </a:r>
            <a:r>
              <a:rPr lang="en-US" altLang="ko-KR" sz="9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Argan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Dry Shampoo(1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6224" y="5909667"/>
            <a:ext cx="323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733" y="5925938"/>
            <a:ext cx="323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4669" y="3775358"/>
            <a:ext cx="319087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1001" y="3789365"/>
            <a:ext cx="414491" cy="6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73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Косметические средства </a:t>
            </a:r>
            <a:r>
              <a:rPr lang="ru-RU" altLang="ko-KR" sz="16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для макияжа лица</a:t>
            </a:r>
            <a:endParaRPr lang="ko-KR" altLang="en-US" sz="16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646051"/>
              </p:ext>
            </p:extLst>
          </p:nvPr>
        </p:nvGraphicFramePr>
        <p:xfrm>
          <a:off x="1115616" y="2143099"/>
          <a:ext cx="6397675" cy="326119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106764"/>
                <a:gridCol w="1570739"/>
                <a:gridCol w="1955254"/>
                <a:gridCol w="1764918"/>
              </a:tblGrid>
              <a:tr h="67021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Возрастная группа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Новые линии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Ключевые слова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Некоторые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изображения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644895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ru-RU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Тинэйджеры</a:t>
                      </a:r>
                      <a:r>
                        <a:rPr lang="en-US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ko-KR" sz="1000" b="1" baseline="0" dirty="0" smtClean="0">
                          <a:latin typeface="Arial" pitchFamily="34" charset="0"/>
                          <a:cs typeface="Arial" pitchFamily="34" charset="0"/>
                        </a:rPr>
                        <a:t> и девушки до 30 лет</a:t>
                      </a:r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ko-KR" sz="1000" dirty="0" err="1" smtClean="0">
                          <a:latin typeface="Arial" pitchFamily="34" charset="0"/>
                          <a:cs typeface="Arial" pitchFamily="34" charset="0"/>
                        </a:rPr>
                        <a:t>Saemmul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ru-RU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Низкая цена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забавная упаковка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девичий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доступный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140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320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ru-RU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От 25 и выше</a:t>
                      </a:r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Eco Soul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Функциональный уход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элегантность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городской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altLang="ko-KR" sz="1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усовершенствованный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1124744"/>
            <a:ext cx="8352928" cy="8617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Средства для макияжа разделяются на три группы в зависимости от предназначения для определенного возраста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. </a:t>
            </a: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Каждая из них включает основу под макияж, средства для макияжа глаз и бровей, зоны скул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, </a:t>
            </a:r>
            <a:r>
              <a:rPr lang="ru-RU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губ, а также декоративные лаки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. 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altLang="ko-KR" sz="1000" dirty="0" smtClean="0">
                <a:solidFill>
                  <a:srgbClr val="0070C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Продукты, предназначенные для использования в определенный период года, меняются индивидуально в зависимости от непрерывно меняющихся  косметических трендов  и потребностей.</a:t>
            </a:r>
            <a:r>
              <a:rPr lang="en-US" altLang="ko-KR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70289" y="4437112"/>
            <a:ext cx="979681" cy="825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6267945" y="2594130"/>
            <a:ext cx="353550" cy="112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50579" y="3474466"/>
            <a:ext cx="765820" cy="61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68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prstClr val="white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Позиционная карта средств для нанесения основы </a:t>
            </a:r>
            <a:endParaRPr lang="ko-KR" altLang="en-US" sz="1400" b="1" dirty="0">
              <a:solidFill>
                <a:srgbClr val="FFFF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5912019"/>
              </p:ext>
            </p:extLst>
          </p:nvPr>
        </p:nvGraphicFramePr>
        <p:xfrm>
          <a:off x="971600" y="1014194"/>
          <a:ext cx="7416824" cy="5367134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1353251"/>
                <a:gridCol w="2752491"/>
                <a:gridCol w="3311082"/>
              </a:tblGrid>
              <a:tr h="497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Низкая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5,000~]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10,000~]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F"/>
                    </a:solidFill>
                  </a:tcPr>
                </a:tc>
              </a:tr>
              <a:tr h="1900383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Праймеры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822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База под макияж</a:t>
                      </a:r>
                      <a:r>
                        <a:rPr lang="en-US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5142351" y="3682424"/>
            <a:ext cx="2027650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Real Fit Makeup base (2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5118266" y="1605041"/>
            <a:ext cx="1829917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Magic Primer (3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altLang="ko-KR" sz="1000" i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altLang="ko-KR" sz="1000" i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2810" y="505766"/>
            <a:ext cx="3200613" cy="30777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База под макияж и </a:t>
            </a:r>
            <a:r>
              <a:rPr lang="ru-RU" altLang="ko-KR" sz="14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праймеры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ko-KR" altLang="en-US" sz="14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154935" y="3861906"/>
            <a:ext cx="16417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Aura Base (3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094121" y="1900826"/>
            <a:ext cx="1477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Perfect Pore Primer(1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그림 8" descr="화면 캡처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16589" y="3480337"/>
            <a:ext cx="329521" cy="1007213"/>
          </a:xfrm>
          <a:prstGeom prst="rect">
            <a:avLst/>
          </a:prstGeom>
        </p:spPr>
      </p:pic>
      <p:pic>
        <p:nvPicPr>
          <p:cNvPr id="15" name="그림 14" descr="화면 캡처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76048" y="5135511"/>
            <a:ext cx="267293" cy="58241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154935" y="5166214"/>
            <a:ext cx="1820073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Face Lightener  (3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그림 16" descr="화면 캡처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4373" y="1571479"/>
            <a:ext cx="651660" cy="77435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3135103" y="5805264"/>
            <a:ext cx="170509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Pongdang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Jell Base (2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4482" y="5805264"/>
            <a:ext cx="500718" cy="51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5185383" y="2532630"/>
            <a:ext cx="1829917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Eco Soul </a:t>
            </a:r>
            <a:r>
              <a:rPr lang="en-US" altLang="ko-KR" sz="1000" dirty="0" err="1" smtClean="0">
                <a:latin typeface="Arial" pitchFamily="34" charset="0"/>
                <a:cs typeface="Arial" pitchFamily="34" charset="0"/>
              </a:rPr>
              <a:t>Spau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Primer </a:t>
            </a:r>
          </a:p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SPF30 PA++ (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1)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5220072" y="5054987"/>
            <a:ext cx="2913773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Cell Renew Make up Cream (1)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168783" y="5031220"/>
            <a:ext cx="3147633" cy="269988"/>
          </a:xfrm>
          <a:prstGeom prst="round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5144013" y="4919862"/>
            <a:ext cx="892200" cy="191152"/>
          </a:xfrm>
          <a:prstGeom prst="rect">
            <a:avLst/>
          </a:prstGeom>
          <a:solidFill>
            <a:srgbClr val="CA3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/>
              <a:t>COMING SOON</a:t>
            </a:r>
            <a:endParaRPr lang="ko-KR" altLang="en-US" sz="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21132" y="3547012"/>
            <a:ext cx="248486" cy="99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19177" y="3547012"/>
            <a:ext cx="250479" cy="99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623" t="10951" r="33276" b="10166"/>
          <a:stretch/>
        </p:blipFill>
        <p:spPr>
          <a:xfrm>
            <a:off x="7170001" y="2451246"/>
            <a:ext cx="230210" cy="761730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2465124" y="4669289"/>
            <a:ext cx="2097508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err="1" smtClean="0"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Moisture Base(1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2413834" y="4645522"/>
            <a:ext cx="2629283" cy="465492"/>
          </a:xfrm>
          <a:prstGeom prst="round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2389064" y="4534164"/>
            <a:ext cx="892200" cy="191152"/>
          </a:xfrm>
          <a:prstGeom prst="rect">
            <a:avLst/>
          </a:prstGeom>
          <a:solidFill>
            <a:srgbClr val="CA3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/>
              <a:t>COMING SOON</a:t>
            </a:r>
            <a:endParaRPr lang="ko-KR" altLang="en-US" sz="700" dirty="0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2461404" y="3523524"/>
            <a:ext cx="2335307" cy="84158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2339752" y="3356992"/>
            <a:ext cx="557116" cy="1826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DE</a:t>
            </a:r>
            <a:endParaRPr lang="ko-KR" altLang="en-US" sz="800" dirty="0"/>
          </a:p>
        </p:txBody>
      </p:sp>
      <p:pic>
        <p:nvPicPr>
          <p:cNvPr id="8" name="그림 7" descr="화면 캡처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135" y="1666051"/>
            <a:ext cx="376290" cy="9859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71600" y="1052736"/>
            <a:ext cx="1368152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47664" y="1052736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Цена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608" y="1268760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Вид</a:t>
            </a:r>
          </a:p>
        </p:txBody>
      </p:sp>
    </p:spTree>
    <p:extLst>
      <p:ext uri="{BB962C8B-B14F-4D97-AF65-F5344CB8AC3E}">
        <p14:creationId xmlns:p14="http://schemas.microsoft.com/office/powerpoint/2010/main" xmlns="" val="10956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3481682"/>
              </p:ext>
            </p:extLst>
          </p:nvPr>
        </p:nvGraphicFramePr>
        <p:xfrm>
          <a:off x="849155" y="892858"/>
          <a:ext cx="7652340" cy="5776502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624165"/>
                <a:gridCol w="938440"/>
                <a:gridCol w="2814817"/>
                <a:gridCol w="3274918"/>
              </a:tblGrid>
              <a:tr h="3100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Низкая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6,000~]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14,000~]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BC8F"/>
                    </a:solidFill>
                  </a:tcPr>
                </a:tc>
              </a:tr>
              <a:tr h="143403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9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90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CC </a:t>
                      </a:r>
                    </a:p>
                    <a:p>
                      <a:pPr algn="ctr" latinLnBrk="1"/>
                      <a:r>
                        <a:rPr lang="en-US" altLang="ko-KR" sz="9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[</a:t>
                      </a:r>
                      <a:r>
                        <a:rPr lang="ru-RU" altLang="ko-KR" sz="9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уход за кожей</a:t>
                      </a:r>
                      <a:endParaRPr lang="en-US" altLang="ko-KR" sz="900" baseline="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9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+</a:t>
                      </a:r>
                      <a:r>
                        <a:rPr lang="ru-RU" altLang="ko-KR" sz="9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легкое покрытие</a:t>
                      </a:r>
                      <a:r>
                        <a:rPr lang="en-US" altLang="ko-KR" sz="9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] </a:t>
                      </a:r>
                      <a:endParaRPr lang="ko-KR" altLang="en-US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BB</a:t>
                      </a:r>
                      <a:endParaRPr lang="ko-KR" altLang="en-US" sz="1050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Универсальные, общего действия</a:t>
                      </a:r>
                      <a:endParaRPr lang="ko-KR" altLang="en-US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1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Направленного действия</a:t>
                      </a:r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ko-KR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(для проблемной/сухой/возрастной кожи)</a:t>
                      </a:r>
                      <a:endParaRPr lang="ko-KR" altLang="en-US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9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prstClr val="white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Позиционная карта средств для нанесения основы 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5409072" y="1274160"/>
            <a:ext cx="2776345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CC Cream (3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3297566" y="1423125"/>
            <a:ext cx="1895497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Pure CC Cream (1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78815" y="446713"/>
            <a:ext cx="2993020" cy="30777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CC</a:t>
            </a:r>
            <a:r>
              <a:rPr lang="ru-RU" altLang="ko-KR" sz="14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-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,  BB</a:t>
            </a:r>
            <a:r>
              <a:rPr lang="ru-RU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-крема</a:t>
            </a:r>
            <a:r>
              <a:rPr lang="en-US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ko-KR" altLang="en-US" sz="14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1" name="그림 10" descr="화면 캡처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00754" y="1237523"/>
            <a:ext cx="587240" cy="712028"/>
          </a:xfrm>
          <a:prstGeom prst="rect">
            <a:avLst/>
          </a:prstGeom>
        </p:spPr>
      </p:pic>
      <p:pic>
        <p:nvPicPr>
          <p:cNvPr id="12" name="그림 11" descr="화면 캡처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36189" y="3474514"/>
            <a:ext cx="223843" cy="540791"/>
          </a:xfrm>
          <a:prstGeom prst="rect">
            <a:avLst/>
          </a:prstGeom>
        </p:spPr>
      </p:pic>
      <p:pic>
        <p:nvPicPr>
          <p:cNvPr id="13" name="그림 12" descr="화면 캡처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36189" y="2805223"/>
            <a:ext cx="210732" cy="55267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16880" y="1211419"/>
            <a:ext cx="238397" cy="862534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5347722" y="2625951"/>
            <a:ext cx="2679980" cy="101566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BB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cream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Long Wear (2)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Skin Fit (2)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Powder BB (2)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Luminous Original BB(2)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Luminous Real Serum BB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Perfector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(2)</a:t>
            </a:r>
          </a:p>
        </p:txBody>
      </p:sp>
      <p:pic>
        <p:nvPicPr>
          <p:cNvPr id="29" name="그림 28" descr="화면 캡처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09853" y="2764128"/>
            <a:ext cx="204997" cy="626699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16952" y="2747372"/>
            <a:ext cx="209350" cy="673683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87145" y="2745890"/>
            <a:ext cx="264356" cy="673683"/>
          </a:xfrm>
          <a:prstGeom prst="rect">
            <a:avLst/>
          </a:prstGeom>
        </p:spPr>
      </p:pic>
      <p:pic>
        <p:nvPicPr>
          <p:cNvPr id="33" name="그림 32" descr="화면 캡처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53416" y="2764129"/>
            <a:ext cx="222742" cy="626699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2411760" y="5362054"/>
            <a:ext cx="2148304" cy="707886"/>
          </a:xfrm>
          <a:prstGeom prst="rect">
            <a:avLst/>
          </a:prstGeom>
          <a:ln w="19050">
            <a:noFill/>
            <a:prstDash val="solid"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A.C Control BB (1)</a:t>
            </a:r>
          </a:p>
          <a:p>
            <a:pPr lvl="0"/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ko-KR" alt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Moisture Aura BB</a:t>
            </a:r>
          </a:p>
          <a:p>
            <a:pPr lvl="0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79213" y="5231861"/>
            <a:ext cx="456059" cy="71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60063" y="5201186"/>
            <a:ext cx="476919" cy="74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5468869" y="2083163"/>
            <a:ext cx="2408698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CC &amp; BB Cream (2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</a:endParaRPr>
          </a:p>
          <a:p>
            <a:r>
              <a:rPr lang="en-US" altLang="ko-KR" sz="1000" i="1" dirty="0" smtClean="0">
                <a:solidFill>
                  <a:prstClr val="black"/>
                </a:solidFill>
              </a:rPr>
              <a:t>=&gt; </a:t>
            </a:r>
            <a:r>
              <a:rPr lang="ru-RU" altLang="ko-KR" sz="1000" i="1" dirty="0">
                <a:solidFill>
                  <a:prstClr val="black"/>
                </a:solidFill>
              </a:rPr>
              <a:t>п</a:t>
            </a:r>
            <a:r>
              <a:rPr lang="ru-RU" altLang="ko-KR" sz="1000" i="1" dirty="0" smtClean="0">
                <a:solidFill>
                  <a:prstClr val="black"/>
                </a:solidFill>
              </a:rPr>
              <a:t>родукт обновлен</a:t>
            </a:r>
            <a:endParaRPr lang="en-US" altLang="ko-KR" sz="1000" i="1" dirty="0" smtClean="0">
              <a:solidFill>
                <a:prstClr val="black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65191" y="1929886"/>
            <a:ext cx="418978" cy="1692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RE</a:t>
            </a:r>
            <a:endParaRPr lang="ko-KR" altLang="en-US" sz="800" dirty="0"/>
          </a:p>
        </p:txBody>
      </p:sp>
      <p:sp>
        <p:nvSpPr>
          <p:cNvPr id="35" name="직사각형 34"/>
          <p:cNvSpPr/>
          <p:nvPr/>
        </p:nvSpPr>
        <p:spPr>
          <a:xfrm>
            <a:off x="5328327" y="3855228"/>
            <a:ext cx="2668044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Eco Soul </a:t>
            </a:r>
            <a:r>
              <a:rPr lang="en-US" altLang="ko-KR" sz="1000" dirty="0" err="1" smtClean="0">
                <a:latin typeface="Arial" pitchFamily="34" charset="0"/>
                <a:cs typeface="Arial" pitchFamily="34" charset="0"/>
              </a:rPr>
              <a:t>Spau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Gel BB (2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000" dirty="0">
                <a:latin typeface="Arial" pitchFamily="34" charset="0"/>
                <a:cs typeface="Arial" pitchFamily="34" charset="0"/>
              </a:rPr>
              <a:t>Eco Soul </a:t>
            </a:r>
            <a:r>
              <a:rPr lang="en-US" altLang="ko-KR" sz="1000" dirty="0" err="1">
                <a:latin typeface="Arial" pitchFamily="34" charset="0"/>
                <a:cs typeface="Arial" pitchFamily="34" charset="0"/>
              </a:rPr>
              <a:t>Spau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 BB Stick (2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altLang="ko-KR" sz="100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ko-KR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010919" y="4039820"/>
            <a:ext cx="170509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000" dirty="0" err="1"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err="1" smtClean="0">
                <a:latin typeface="Arial" pitchFamily="34" charset="0"/>
                <a:cs typeface="Arial" pitchFamily="34" charset="0"/>
              </a:rPr>
              <a:t>Pongdang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Jell BB (1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7691" y="4045057"/>
            <a:ext cx="281196" cy="602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직사각형 50"/>
          <p:cNvSpPr/>
          <p:nvPr/>
        </p:nvSpPr>
        <p:spPr>
          <a:xfrm>
            <a:off x="5328327" y="4954965"/>
            <a:ext cx="1966226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Arial" pitchFamily="34" charset="0"/>
                <a:cs typeface="Arial" pitchFamily="34" charset="0"/>
              </a:rPr>
              <a:t>Snail Essential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EX Origin BB 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(1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5474680" y="5631051"/>
            <a:ext cx="3044308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Cell Renew Vital BB Foundation (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모서리가 둥근 직사각형 71"/>
          <p:cNvSpPr/>
          <p:nvPr/>
        </p:nvSpPr>
        <p:spPr>
          <a:xfrm>
            <a:off x="5475720" y="5554748"/>
            <a:ext cx="2192624" cy="322524"/>
          </a:xfrm>
          <a:prstGeom prst="round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5279635" y="5481823"/>
            <a:ext cx="892200" cy="191152"/>
          </a:xfrm>
          <a:prstGeom prst="rect">
            <a:avLst/>
          </a:prstGeom>
          <a:solidFill>
            <a:srgbClr val="CA3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/>
              <a:t>COMING SOON</a:t>
            </a:r>
            <a:endParaRPr lang="ko-KR" altLang="en-US" sz="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4216" y="4859188"/>
            <a:ext cx="225327" cy="61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675" y="2744381"/>
            <a:ext cx="212055" cy="656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모서리가 둥근 직사각형 37"/>
          <p:cNvSpPr/>
          <p:nvPr/>
        </p:nvSpPr>
        <p:spPr>
          <a:xfrm>
            <a:off x="5431592" y="2067956"/>
            <a:ext cx="2702137" cy="40292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모서리가 둥근 직사각형 4"/>
          <p:cNvSpPr/>
          <p:nvPr/>
        </p:nvSpPr>
        <p:spPr>
          <a:xfrm>
            <a:off x="5542203" y="3109256"/>
            <a:ext cx="769238" cy="202940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017066" y="3129552"/>
            <a:ext cx="525137" cy="1826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DROP</a:t>
            </a:r>
            <a:endParaRPr lang="ko-KR" altLang="en-US" sz="800" dirty="0"/>
          </a:p>
        </p:txBody>
      </p:sp>
      <p:grpSp>
        <p:nvGrpSpPr>
          <p:cNvPr id="8" name="그룹 7"/>
          <p:cNvGrpSpPr/>
          <p:nvPr/>
        </p:nvGrpSpPr>
        <p:grpSpPr>
          <a:xfrm>
            <a:off x="7953386" y="3928003"/>
            <a:ext cx="464061" cy="738590"/>
            <a:chOff x="5166486" y="3077477"/>
            <a:chExt cx="791401" cy="1603592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7504" b="23162"/>
            <a:stretch/>
          </p:blipFill>
          <p:spPr>
            <a:xfrm>
              <a:off x="5544882" y="3077477"/>
              <a:ext cx="413005" cy="1603592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9440" b="32883"/>
            <a:stretch/>
          </p:blipFill>
          <p:spPr>
            <a:xfrm>
              <a:off x="5166486" y="3129552"/>
              <a:ext cx="415164" cy="1540688"/>
            </a:xfrm>
            <a:prstGeom prst="rect">
              <a:avLst/>
            </a:prstGeom>
          </p:spPr>
        </p:pic>
      </p:grp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178" b="14002"/>
          <a:stretch/>
        </p:blipFill>
        <p:spPr>
          <a:xfrm>
            <a:off x="7620002" y="3829594"/>
            <a:ext cx="289570" cy="836999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2609857" y="3571999"/>
            <a:ext cx="1941713" cy="25391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5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Aura BB (</a:t>
            </a:r>
            <a:r>
              <a:rPr lang="en-US" altLang="ko-KR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altLang="ko-KR" sz="105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2609857" y="2793020"/>
            <a:ext cx="1941713" cy="25391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5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Pore Cover  BB (</a:t>
            </a:r>
            <a:r>
              <a:rPr lang="en-US" altLang="ko-KR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altLang="ko-KR" sz="10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105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881808" y="960145"/>
            <a:ext cx="1440160" cy="2475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541260" y="849891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Цена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81808" y="991701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Вид</a:t>
            </a:r>
          </a:p>
        </p:txBody>
      </p:sp>
    </p:spTree>
    <p:extLst>
      <p:ext uri="{BB962C8B-B14F-4D97-AF65-F5344CB8AC3E}">
        <p14:creationId xmlns:p14="http://schemas.microsoft.com/office/powerpoint/2010/main" xmlns="" val="42200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8659967"/>
              </p:ext>
            </p:extLst>
          </p:nvPr>
        </p:nvGraphicFramePr>
        <p:xfrm>
          <a:off x="1279505" y="909575"/>
          <a:ext cx="7252935" cy="5831793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1348837"/>
                <a:gridCol w="2375706"/>
                <a:gridCol w="3528392"/>
              </a:tblGrid>
              <a:tr h="579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Низкая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5,000~]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13,000~]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F"/>
                    </a:solidFill>
                  </a:tcPr>
                </a:tc>
              </a:tr>
              <a:tr h="17086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Жидкие тональные основы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339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Основы со </a:t>
                      </a:r>
                      <a:r>
                        <a:rPr lang="ru-RU" altLang="ko-KR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спонжем</a:t>
                      </a: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и текстурой крем-пудры или пудры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778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Консилеры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4284" y="6146254"/>
            <a:ext cx="413484" cy="61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prstClr val="white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Позиционная карта средств для нанесения основы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044183" y="2060848"/>
            <a:ext cx="2027269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Real Fit Foundation (2)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68287" y="525975"/>
            <a:ext cx="3774180" cy="30777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Тональные основы и </a:t>
            </a:r>
            <a:r>
              <a:rPr lang="ru-RU" altLang="ko-KR" sz="14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консилеры</a:t>
            </a:r>
            <a:endParaRPr lang="ko-KR" altLang="en-US" sz="14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082372" y="3366770"/>
            <a:ext cx="2764423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Moist Aura Cushion (2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</a:endParaRPr>
          </a:p>
        </p:txBody>
      </p:sp>
      <p:pic>
        <p:nvPicPr>
          <p:cNvPr id="40" name="그림 39" descr="화면 캡처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40440" y="3284403"/>
            <a:ext cx="506094" cy="357078"/>
          </a:xfrm>
          <a:prstGeom prst="rect">
            <a:avLst/>
          </a:prstGeom>
        </p:spPr>
      </p:pic>
      <p:sp>
        <p:nvSpPr>
          <p:cNvPr id="42" name="직사각형 41"/>
          <p:cNvSpPr/>
          <p:nvPr/>
        </p:nvSpPr>
        <p:spPr>
          <a:xfrm>
            <a:off x="5095667" y="3734749"/>
            <a:ext cx="2657980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Power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Prrof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Cooling BB Cushion(2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653367" y="5590981"/>
            <a:ext cx="21164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Cover Perfection Concealer(15)</a:t>
            </a:r>
          </a:p>
          <a:p>
            <a:pPr algn="just"/>
            <a:r>
              <a:rPr lang="en-US" altLang="ko-KR" sz="800" i="1" dirty="0" smtClean="0">
                <a:solidFill>
                  <a:prstClr val="black"/>
                </a:solidFill>
              </a:rPr>
              <a:t>&gt;</a:t>
            </a:r>
            <a:r>
              <a:rPr lang="en-US" altLang="ko-KR" sz="800" i="1" dirty="0" smtClean="0">
                <a:solidFill>
                  <a:prstClr val="black"/>
                </a:solidFill>
              </a:rPr>
              <a:t>3 </a:t>
            </a:r>
            <a:r>
              <a:rPr lang="ru-RU" altLang="ko-KR" sz="800" i="1" dirty="0" smtClean="0">
                <a:solidFill>
                  <a:prstClr val="black"/>
                </a:solidFill>
              </a:rPr>
              <a:t>двусторонних </a:t>
            </a:r>
            <a:r>
              <a:rPr lang="ru-RU" altLang="ko-KR" sz="800" i="1" dirty="0" err="1" smtClean="0">
                <a:solidFill>
                  <a:prstClr val="black"/>
                </a:solidFill>
              </a:rPr>
              <a:t>консилера</a:t>
            </a:r>
            <a:r>
              <a:rPr lang="ru-RU" altLang="ko-KR" sz="800" i="1" dirty="0" smtClean="0">
                <a:solidFill>
                  <a:prstClr val="black"/>
                </a:solidFill>
              </a:rPr>
              <a:t> и 2 корректора-карандаша скоро в продаже </a:t>
            </a:r>
            <a:endParaRPr lang="en-US" altLang="ko-KR" sz="8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그림 23" descr="화면 캡처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12379" y="6151225"/>
            <a:ext cx="357343" cy="587831"/>
          </a:xfrm>
          <a:prstGeom prst="rect">
            <a:avLst/>
          </a:prstGeom>
        </p:spPr>
      </p:pic>
      <p:pic>
        <p:nvPicPr>
          <p:cNvPr id="25" name="그림 24" descr="화면 캡처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5242" y="6087963"/>
            <a:ext cx="228676" cy="735739"/>
          </a:xfrm>
          <a:prstGeom prst="rect">
            <a:avLst/>
          </a:prstGeom>
        </p:spPr>
      </p:pic>
      <p:pic>
        <p:nvPicPr>
          <p:cNvPr id="26" name="그림 25" descr="화면 캡처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04380" y="6167377"/>
            <a:ext cx="180452" cy="550116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5109814" y="4389402"/>
            <a:ext cx="2874004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oul Luminous Real Serum BB Cake </a:t>
            </a:r>
          </a:p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9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87453" y="4181135"/>
            <a:ext cx="449412" cy="46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모서리가 둥근 직사각형 37"/>
          <p:cNvSpPr/>
          <p:nvPr/>
        </p:nvSpPr>
        <p:spPr>
          <a:xfrm>
            <a:off x="5168783" y="5343018"/>
            <a:ext cx="2244982" cy="246221"/>
          </a:xfrm>
          <a:prstGeom prst="roundRect">
            <a:avLst>
              <a:gd name="adj" fmla="val 6783"/>
            </a:avLst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5111633" y="4825203"/>
            <a:ext cx="3084484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Eco Soul  </a:t>
            </a:r>
            <a:r>
              <a:rPr lang="en-US" altLang="ko-KR" sz="1000" dirty="0" err="1" smtClean="0">
                <a:latin typeface="Arial" pitchFamily="34" charset="0"/>
                <a:cs typeface="Arial" pitchFamily="34" charset="0"/>
              </a:rPr>
              <a:t>Spau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BB Cushion (2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Eco Soul </a:t>
            </a:r>
            <a:r>
              <a:rPr lang="en-US" altLang="ko-KR" sz="1000" dirty="0" err="1" smtClean="0">
                <a:latin typeface="Arial" pitchFamily="34" charset="0"/>
                <a:cs typeface="Arial" pitchFamily="34" charset="0"/>
              </a:rPr>
              <a:t>Spau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BB Cake (2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5174782" y="5343019"/>
            <a:ext cx="3084484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Cell Renew BB Cushion (2)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5044183" y="5193232"/>
            <a:ext cx="603620" cy="191152"/>
          </a:xfrm>
          <a:prstGeom prst="rect">
            <a:avLst/>
          </a:prstGeom>
          <a:solidFill>
            <a:srgbClr val="CA3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/>
              <a:t>COMING SOON</a:t>
            </a:r>
            <a:endParaRPr lang="ko-KR" altLang="en-US" sz="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3" y="1861525"/>
            <a:ext cx="191251" cy="79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3389" y="1861525"/>
            <a:ext cx="191251" cy="798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모서리가 둥근 직사각형 32"/>
          <p:cNvSpPr/>
          <p:nvPr/>
        </p:nvSpPr>
        <p:spPr>
          <a:xfrm>
            <a:off x="5111633" y="3364537"/>
            <a:ext cx="2565253" cy="21524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5027068" y="3235115"/>
            <a:ext cx="525137" cy="1826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DROP</a:t>
            </a:r>
            <a:endParaRPr lang="ko-KR" altLang="en-US" sz="800" dirty="0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5111633" y="4423846"/>
            <a:ext cx="2565253" cy="34946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5044183" y="4280736"/>
            <a:ext cx="525137" cy="1826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DROP</a:t>
            </a:r>
            <a:endParaRPr lang="ko-KR" altLang="en-US" sz="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724" y="5146318"/>
            <a:ext cx="620821" cy="4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3487" y="4751209"/>
            <a:ext cx="488889" cy="50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37312"/>
            <a:ext cx="419845" cy="44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직사각형 49"/>
          <p:cNvSpPr/>
          <p:nvPr/>
        </p:nvSpPr>
        <p:spPr>
          <a:xfrm>
            <a:off x="3413770" y="3472158"/>
            <a:ext cx="15934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New Aura CC Cushion(2)</a:t>
            </a:r>
          </a:p>
          <a:p>
            <a:endParaRPr lang="en-US" altLang="ko-KR" sz="1000" dirty="0" smtClean="0">
              <a:solidFill>
                <a:prstClr val="black"/>
              </a:solidFill>
            </a:endParaRPr>
          </a:p>
          <a:p>
            <a:endParaRPr lang="ru-RU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Cover BB Cushion(2)</a:t>
            </a:r>
          </a:p>
          <a:p>
            <a:endParaRPr lang="en-US" altLang="ko-KR" sz="1000" dirty="0">
              <a:solidFill>
                <a:prstClr val="black"/>
              </a:solidFill>
            </a:endParaRPr>
          </a:p>
          <a:p>
            <a:endParaRPr lang="ru-RU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BB Cake(2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solidFill>
                <a:prstClr val="black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5196816" y="6043354"/>
            <a:ext cx="2116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New CC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Conccealer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(2)</a:t>
            </a:r>
          </a:p>
          <a:p>
            <a:pPr lvl="0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New Cushion Concealer(2)</a:t>
            </a:r>
          </a:p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New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Concelaer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Palette(2)</a:t>
            </a:r>
          </a:p>
          <a:p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5199445" y="6000673"/>
            <a:ext cx="2244982" cy="596679"/>
          </a:xfrm>
          <a:prstGeom prst="roundRect">
            <a:avLst>
              <a:gd name="adj" fmla="val 6783"/>
            </a:avLst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5070042" y="5835725"/>
            <a:ext cx="603620" cy="191152"/>
          </a:xfrm>
          <a:prstGeom prst="rect">
            <a:avLst/>
          </a:prstGeom>
          <a:solidFill>
            <a:srgbClr val="CA3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/>
              <a:t>COMING SOON</a:t>
            </a:r>
            <a:endParaRPr lang="ko-KR" altLang="en-US" sz="700" dirty="0"/>
          </a:p>
        </p:txBody>
      </p:sp>
      <p:sp>
        <p:nvSpPr>
          <p:cNvPr id="45" name="직사각형 44"/>
          <p:cNvSpPr/>
          <p:nvPr/>
        </p:nvSpPr>
        <p:spPr>
          <a:xfrm>
            <a:off x="2852766" y="1705103"/>
            <a:ext cx="3044308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err="1" smtClean="0"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Foundation(2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2853806" y="1628799"/>
            <a:ext cx="2192624" cy="476413"/>
          </a:xfrm>
          <a:prstGeom prst="round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2657721" y="1555875"/>
            <a:ext cx="892200" cy="191152"/>
          </a:xfrm>
          <a:prstGeom prst="rect">
            <a:avLst/>
          </a:prstGeom>
          <a:solidFill>
            <a:srgbClr val="CA3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/>
              <a:t>COMING SOON</a:t>
            </a:r>
            <a:endParaRPr lang="ko-KR" altLang="en-US" sz="700" dirty="0"/>
          </a:p>
        </p:txBody>
      </p:sp>
      <p:sp>
        <p:nvSpPr>
          <p:cNvPr id="62" name="모서리가 둥근 직사각형 61"/>
          <p:cNvSpPr/>
          <p:nvPr/>
        </p:nvSpPr>
        <p:spPr>
          <a:xfrm>
            <a:off x="2712874" y="5466129"/>
            <a:ext cx="2294300" cy="71300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2643277" y="5486623"/>
            <a:ext cx="418978" cy="1692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RE</a:t>
            </a:r>
            <a:endParaRPr lang="ko-KR" altLang="en-US" sz="800" dirty="0"/>
          </a:p>
        </p:txBody>
      </p:sp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4705" y="3725258"/>
            <a:ext cx="578719" cy="518001"/>
          </a:xfrm>
          <a:prstGeom prst="rect">
            <a:avLst/>
          </a:prstGeom>
        </p:spPr>
      </p:pic>
      <p:pic>
        <p:nvPicPr>
          <p:cNvPr id="7" name="그림 6" descr="화면 캡처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242" y="4181135"/>
            <a:ext cx="719652" cy="562896"/>
          </a:xfrm>
          <a:prstGeom prst="rect">
            <a:avLst/>
          </a:prstGeom>
        </p:spPr>
      </p:pic>
      <p:pic>
        <p:nvPicPr>
          <p:cNvPr id="8" name="그림 7" descr="화면 캡처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2874" y="4823277"/>
            <a:ext cx="656303" cy="539338"/>
          </a:xfrm>
          <a:prstGeom prst="rect">
            <a:avLst/>
          </a:prstGeom>
        </p:spPr>
      </p:pic>
      <p:pic>
        <p:nvPicPr>
          <p:cNvPr id="9" name="그림 8" descr="화면 캡처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4505" y="3414918"/>
            <a:ext cx="693226" cy="650312"/>
          </a:xfrm>
          <a:prstGeom prst="rect">
            <a:avLst/>
          </a:prstGeom>
        </p:spPr>
      </p:pic>
      <p:cxnSp>
        <p:nvCxnSpPr>
          <p:cNvPr id="44" name="Прямая соединительная линия 43"/>
          <p:cNvCxnSpPr/>
          <p:nvPr/>
        </p:nvCxnSpPr>
        <p:spPr>
          <a:xfrm>
            <a:off x="1299778" y="960533"/>
            <a:ext cx="1295938" cy="465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835696" y="973001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Цена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89680" y="1181971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Вид</a:t>
            </a:r>
          </a:p>
        </p:txBody>
      </p:sp>
    </p:spTree>
    <p:extLst>
      <p:ext uri="{BB962C8B-B14F-4D97-AF65-F5344CB8AC3E}">
        <p14:creationId xmlns:p14="http://schemas.microsoft.com/office/powerpoint/2010/main" xmlns="" val="35769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prstClr val="white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Позиционная карта средств для нанесения </a:t>
            </a:r>
            <a:r>
              <a:rPr lang="ru-RU" altLang="ko-KR" sz="1600" b="1" dirty="0" smtClean="0">
                <a:solidFill>
                  <a:prstClr val="white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основы  </a:t>
            </a:r>
            <a:endParaRPr lang="ru-RU" altLang="ko-KR" sz="1600" b="1" dirty="0">
              <a:solidFill>
                <a:prstClr val="white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4030713"/>
              </p:ext>
            </p:extLst>
          </p:nvPr>
        </p:nvGraphicFramePr>
        <p:xfrm>
          <a:off x="827584" y="1054662"/>
          <a:ext cx="7567575" cy="5502600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1240586"/>
                <a:gridCol w="2788946"/>
                <a:gridCol w="3538043"/>
              </a:tblGrid>
              <a:tr h="5230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u="non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ko-KR" altLang="en-US" sz="900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Низкая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6,000~]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10,000~]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8F"/>
                    </a:solidFill>
                  </a:tcPr>
                </a:tc>
              </a:tr>
              <a:tr h="1351559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Рассыпчатая пудра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874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Компактная</a:t>
                      </a:r>
                      <a:r>
                        <a:rPr lang="ru-RU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пудра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117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Пудра ,</a:t>
                      </a:r>
                      <a:r>
                        <a:rPr lang="ru-RU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обладающая дополнительной функцией для ухода за кожей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975528" y="608711"/>
            <a:ext cx="3939913" cy="30777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Рассыпчатые и компактные пудры</a:t>
            </a:r>
            <a:endParaRPr lang="ko-KR" altLang="en-US" sz="14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267745" y="1700685"/>
            <a:ext cx="1860020" cy="784830"/>
          </a:xfrm>
          <a:prstGeom prst="rect">
            <a:avLst/>
          </a:prstGeom>
          <a:ln w="19050">
            <a:noFill/>
          </a:ln>
        </p:spPr>
        <p:txBody>
          <a:bodyPr wrap="square" lIns="36000" rIns="360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Pore Cover Powder (1)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Aura Powder (1)</a:t>
            </a:r>
          </a:p>
        </p:txBody>
      </p:sp>
      <p:pic>
        <p:nvPicPr>
          <p:cNvPr id="22" name="그림 21" descr="화면 캡처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36162" y="1667831"/>
            <a:ext cx="740984" cy="826955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5006419" y="1764968"/>
            <a:ext cx="2753124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Real Fit Powder (1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006418" y="3056704"/>
            <a:ext cx="2085861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Real Fit Powder Pact (2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그림 24" descr="화면 캡처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75767" y="2988453"/>
            <a:ext cx="556092" cy="545190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2262211" y="3018918"/>
            <a:ext cx="1589709" cy="1246495"/>
          </a:xfrm>
          <a:prstGeom prst="rect">
            <a:avLst/>
          </a:prstGeom>
          <a:ln w="19050">
            <a:noFill/>
          </a:ln>
        </p:spPr>
        <p:txBody>
          <a:bodyPr wrap="square" lIns="36000" rIns="3600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Pore Cover Pact(1)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Pure Pact(2)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Perfume 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BB Pact(2)</a:t>
            </a:r>
          </a:p>
          <a:p>
            <a:pPr>
              <a:lnSpc>
                <a:spcPct val="150000"/>
              </a:lnSpc>
            </a:pP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그림 30" descr="화면 캡처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63807" y="2247335"/>
            <a:ext cx="681226" cy="656150"/>
          </a:xfrm>
          <a:prstGeom prst="rect">
            <a:avLst/>
          </a:prstGeom>
        </p:spPr>
      </p:pic>
      <p:pic>
        <p:nvPicPr>
          <p:cNvPr id="32" name="그림 31" descr="화면 캡처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37779" y="1652432"/>
            <a:ext cx="671664" cy="594903"/>
          </a:xfrm>
          <a:prstGeom prst="rect">
            <a:avLst/>
          </a:prstGeom>
        </p:spPr>
      </p:pic>
      <p:pic>
        <p:nvPicPr>
          <p:cNvPr id="44" name="그림 43" descr="화면 캡처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64243" y="3438492"/>
            <a:ext cx="690857" cy="677376"/>
          </a:xfrm>
          <a:prstGeom prst="rect">
            <a:avLst/>
          </a:prstGeom>
        </p:spPr>
      </p:pic>
      <p:pic>
        <p:nvPicPr>
          <p:cNvPr id="45" name="그림 44" descr="화면 캡처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46465" y="3037574"/>
            <a:ext cx="421807" cy="496069"/>
          </a:xfrm>
          <a:prstGeom prst="rect">
            <a:avLst/>
          </a:prstGeom>
        </p:spPr>
      </p:pic>
      <p:sp>
        <p:nvSpPr>
          <p:cNvPr id="37" name="직사각형 36"/>
          <p:cNvSpPr/>
          <p:nvPr/>
        </p:nvSpPr>
        <p:spPr>
          <a:xfrm>
            <a:off x="5033055" y="3705606"/>
            <a:ext cx="2550439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Jelly Fit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Pact</a:t>
            </a:r>
            <a:endParaRPr lang="en-US" altLang="ko-KR" sz="1000" dirty="0" smtClean="0">
              <a:solidFill>
                <a:prstClr val="black"/>
              </a:solidFill>
            </a:endParaRPr>
          </a:p>
        </p:txBody>
      </p:sp>
      <p:pic>
        <p:nvPicPr>
          <p:cNvPr id="46" name="그림 45" descr="화면 캡처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54442" y="3533643"/>
            <a:ext cx="563710" cy="558458"/>
          </a:xfrm>
          <a:prstGeom prst="rect">
            <a:avLst/>
          </a:prstGeom>
        </p:spPr>
      </p:pic>
      <p:pic>
        <p:nvPicPr>
          <p:cNvPr id="10" name="그림 9" descr="화면 캡처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34900" y="5171347"/>
            <a:ext cx="569231" cy="577944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4920695" y="5171347"/>
            <a:ext cx="2575230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UV Whitening  Pact (2)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59373" y="3930978"/>
            <a:ext cx="666187" cy="67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5024205" y="4115868"/>
            <a:ext cx="3084484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Eco Soul </a:t>
            </a:r>
            <a:r>
              <a:rPr lang="en-US" altLang="ko-KR" sz="1000" dirty="0" err="1" smtClean="0">
                <a:latin typeface="Arial" pitchFamily="34" charset="0"/>
                <a:cs typeface="Arial" pitchFamily="34" charset="0"/>
              </a:rPr>
              <a:t>Spau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Skin Finish(1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036728" y="4576658"/>
            <a:ext cx="3389009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Eco Soul Luminous Photoshop Pact (2) 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5004048" y="5936473"/>
            <a:ext cx="2946511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Cell Renew Two Way Pact(2)</a:t>
            </a:r>
          </a:p>
        </p:txBody>
      </p:sp>
      <p:sp>
        <p:nvSpPr>
          <p:cNvPr id="34" name="모서리가 둥근 직사각형 33"/>
          <p:cNvSpPr/>
          <p:nvPr/>
        </p:nvSpPr>
        <p:spPr>
          <a:xfrm>
            <a:off x="5024767" y="5912706"/>
            <a:ext cx="2511395" cy="269988"/>
          </a:xfrm>
          <a:prstGeom prst="round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4945485" y="5749290"/>
            <a:ext cx="558007" cy="203637"/>
          </a:xfrm>
          <a:prstGeom prst="rect">
            <a:avLst/>
          </a:prstGeom>
          <a:solidFill>
            <a:srgbClr val="CA3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/>
              <a:t>COMING SOON</a:t>
            </a:r>
            <a:endParaRPr lang="ko-KR" altLang="en-US" sz="7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8932" y="4413499"/>
            <a:ext cx="778855" cy="703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직사각형 40"/>
          <p:cNvSpPr/>
          <p:nvPr/>
        </p:nvSpPr>
        <p:spPr>
          <a:xfrm>
            <a:off x="4920695" y="1648332"/>
            <a:ext cx="418978" cy="1692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RE</a:t>
            </a:r>
            <a:endParaRPr lang="ko-KR" altLang="en-US" sz="800" dirty="0"/>
          </a:p>
        </p:txBody>
      </p:sp>
      <p:sp>
        <p:nvSpPr>
          <p:cNvPr id="51" name="모서리가 둥근 직사각형 50"/>
          <p:cNvSpPr/>
          <p:nvPr/>
        </p:nvSpPr>
        <p:spPr>
          <a:xfrm>
            <a:off x="5024767" y="1802102"/>
            <a:ext cx="2471158" cy="209087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7970087" y="3998909"/>
            <a:ext cx="622181" cy="510211"/>
            <a:chOff x="7643408" y="3427478"/>
            <a:chExt cx="1290048" cy="106783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9905"/>
            <a:stretch/>
          </p:blipFill>
          <p:spPr>
            <a:xfrm>
              <a:off x="8008003" y="3427478"/>
              <a:ext cx="925453" cy="1067830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backgroundRemoval t="0" b="100000" l="0" r="849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643408" y="3620516"/>
              <a:ext cx="976859" cy="834017"/>
            </a:xfrm>
            <a:prstGeom prst="rect">
              <a:avLst/>
            </a:prstGeom>
          </p:spPr>
        </p:pic>
      </p:grpSp>
      <p:cxnSp>
        <p:nvCxnSpPr>
          <p:cNvPr id="35" name="Прямая соединительная линия 34"/>
          <p:cNvCxnSpPr/>
          <p:nvPr/>
        </p:nvCxnSpPr>
        <p:spPr>
          <a:xfrm>
            <a:off x="827584" y="1052736"/>
            <a:ext cx="1224136" cy="465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11660" y="1096111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Цена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2250" y="1293845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Вид</a:t>
            </a:r>
          </a:p>
        </p:txBody>
      </p:sp>
    </p:spTree>
    <p:extLst>
      <p:ext uri="{BB962C8B-B14F-4D97-AF65-F5344CB8AC3E}">
        <p14:creationId xmlns:p14="http://schemas.microsoft.com/office/powerpoint/2010/main" xmlns="" val="2252577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prstClr val="white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Позиционная карта декоративной косметики – </a:t>
            </a:r>
            <a:r>
              <a:rPr lang="ru-RU" altLang="ko-KR" sz="1600" b="1" dirty="0" smtClean="0">
                <a:solidFill>
                  <a:srgbClr val="FFFF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зона скул, щеки</a:t>
            </a:r>
            <a:endParaRPr lang="ko-KR" altLang="en-US" sz="1400" b="1" dirty="0">
              <a:solidFill>
                <a:srgbClr val="FFFF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6093319"/>
              </p:ext>
            </p:extLst>
          </p:nvPr>
        </p:nvGraphicFramePr>
        <p:xfrm>
          <a:off x="108649" y="1064122"/>
          <a:ext cx="5111422" cy="5677245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862951"/>
                <a:gridCol w="2304256"/>
                <a:gridCol w="1944215"/>
              </a:tblGrid>
              <a:tr h="620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Низкая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5,000~]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12,000~]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25470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Мульти- и </a:t>
                      </a:r>
                      <a:r>
                        <a:rPr lang="ru-RU" altLang="ko-KR" sz="9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монорумяна</a:t>
                      </a:r>
                      <a:endParaRPr lang="ko-KR" altLang="en-US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8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Хайлайтеры</a:t>
                      </a:r>
                      <a:r>
                        <a:rPr lang="ru-RU" altLang="ko-KR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(сухие, жидкие)</a:t>
                      </a:r>
                      <a:endParaRPr lang="en-US" altLang="ko-KR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altLang="ko-KR" sz="9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3310111" y="5134803"/>
            <a:ext cx="1763762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Cheek Gradation(3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998933" y="4300000"/>
            <a:ext cx="1681539" cy="400110"/>
          </a:xfrm>
          <a:prstGeom prst="rect">
            <a:avLst/>
          </a:prstGeom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Luminous Multi Highlighter (2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그림 12" descr="화면 캡처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45977" y="4271411"/>
            <a:ext cx="576479" cy="506856"/>
          </a:xfrm>
          <a:prstGeom prst="rect">
            <a:avLst/>
          </a:prstGeom>
        </p:spPr>
      </p:pic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8070723"/>
              </p:ext>
            </p:extLst>
          </p:nvPr>
        </p:nvGraphicFramePr>
        <p:xfrm>
          <a:off x="5436095" y="1099229"/>
          <a:ext cx="3456385" cy="2465911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720081"/>
                <a:gridCol w="1365668"/>
                <a:gridCol w="1370636"/>
              </a:tblGrid>
              <a:tr h="4839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Низкая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6,000~]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8,900~]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81920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Фиксатор макияжа</a:t>
                      </a:r>
                      <a:endParaRPr lang="ko-KR" altLang="en-US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직사각형 24"/>
          <p:cNvSpPr/>
          <p:nvPr/>
        </p:nvSpPr>
        <p:spPr>
          <a:xfrm>
            <a:off x="6100298" y="1683721"/>
            <a:ext cx="1656184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Pore Makeup </a:t>
            </a:r>
          </a:p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Fixer (1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99027" y="562162"/>
            <a:ext cx="2264509" cy="30777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Румяна и </a:t>
            </a:r>
            <a:r>
              <a:rPr lang="ru-RU" altLang="ko-KR" sz="14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хайлайтеры</a:t>
            </a:r>
            <a:endParaRPr lang="ko-KR" altLang="en-US" sz="14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72200" y="571143"/>
            <a:ext cx="2264509" cy="30777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Фиксаторы макияжа</a:t>
            </a:r>
            <a:endParaRPr lang="ko-KR" altLang="en-US" sz="14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347019" y="4271411"/>
            <a:ext cx="1765676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Volume 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eam 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Highlighter(1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972415" y="2323100"/>
            <a:ext cx="1303192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Bebe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Blusher(4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027242" y="5296386"/>
            <a:ext cx="1693043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Aura Liquid Highlighter(2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62387" y="2376341"/>
            <a:ext cx="326910" cy="1002116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69205" y="4102472"/>
            <a:ext cx="194582" cy="1102127"/>
          </a:xfrm>
          <a:prstGeom prst="rect">
            <a:avLst/>
          </a:prstGeom>
        </p:spPr>
      </p:pic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6674" y="2420888"/>
            <a:ext cx="411356" cy="504056"/>
          </a:xfrm>
          <a:prstGeom prst="rect">
            <a:avLst/>
          </a:prstGeom>
        </p:spPr>
      </p:pic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14791" y="5565690"/>
            <a:ext cx="721630" cy="778387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998784" y="1658746"/>
            <a:ext cx="1303192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Single Blusher (8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그림 7" descr="화면 캡처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55757" y="1683721"/>
            <a:ext cx="996621" cy="692620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971600" y="2793114"/>
            <a:ext cx="1303192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Creamy Cotton Blusher(3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522020" y="1735690"/>
            <a:ext cx="1451043" cy="55399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Luminous Real Radiance Mist(1)</a:t>
            </a:r>
          </a:p>
          <a:p>
            <a:pPr lvl="0"/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36594" y="2708920"/>
            <a:ext cx="595246" cy="70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47541" y="2347839"/>
            <a:ext cx="469837" cy="108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971600" y="3443222"/>
            <a:ext cx="2808312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err="1" smtClean="0"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Luminous Multi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Blusher(2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420" y="5460269"/>
            <a:ext cx="717054" cy="74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6552" y="3658597"/>
            <a:ext cx="424788" cy="43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7885" y="3658598"/>
            <a:ext cx="434119" cy="44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107504" y="1052736"/>
            <a:ext cx="864096" cy="606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2243" y="1412525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Вид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5353" y="111020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Цена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436096" y="1077711"/>
            <a:ext cx="664202" cy="4894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72206" y="1320921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Вид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43404" y="1116199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Цена</a:t>
            </a:r>
          </a:p>
        </p:txBody>
      </p:sp>
    </p:spTree>
    <p:extLst>
      <p:ext uri="{BB962C8B-B14F-4D97-AF65-F5344CB8AC3E}">
        <p14:creationId xmlns:p14="http://schemas.microsoft.com/office/powerpoint/2010/main" xmlns="" val="18115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표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2603413"/>
              </p:ext>
            </p:extLst>
          </p:nvPr>
        </p:nvGraphicFramePr>
        <p:xfrm>
          <a:off x="4715130" y="903576"/>
          <a:ext cx="4392488" cy="2957472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864096"/>
                <a:gridCol w="1873094"/>
                <a:gridCol w="1655298"/>
              </a:tblGrid>
              <a:tr h="2241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u="non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ko-KR" altLang="en-US" sz="900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Низкая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4,900~]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3E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6,000~]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3E86"/>
                    </a:solidFill>
                  </a:tcPr>
                </a:tc>
              </a:tr>
              <a:tr h="2728872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Бальзамы, эссенция-</a:t>
                      </a:r>
                      <a:r>
                        <a:rPr lang="ru-RU" altLang="ko-KR" sz="900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скраб</a:t>
                      </a:r>
                      <a:endParaRPr lang="ko-KR" altLang="en-US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prstClr val="white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Позиционная карта декоративной </a:t>
            </a:r>
            <a:r>
              <a:rPr lang="ru-RU" altLang="ko-KR" sz="1600" b="1" dirty="0" smtClean="0">
                <a:solidFill>
                  <a:prstClr val="white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косметики - </a:t>
            </a:r>
            <a:r>
              <a:rPr lang="ru-RU" altLang="ko-KR" sz="1600" b="1" dirty="0" smtClean="0">
                <a:solidFill>
                  <a:srgbClr val="FFFF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губы</a:t>
            </a:r>
            <a:endParaRPr lang="ru-RU" altLang="ko-KR" sz="1600" b="1" dirty="0">
              <a:solidFill>
                <a:srgbClr val="FFFF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3506052"/>
              </p:ext>
            </p:extLst>
          </p:nvPr>
        </p:nvGraphicFramePr>
        <p:xfrm>
          <a:off x="18453" y="882637"/>
          <a:ext cx="4520988" cy="5930739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1025155"/>
                <a:gridCol w="1637139"/>
                <a:gridCol w="1858694"/>
              </a:tblGrid>
              <a:tr h="2421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Низкая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3,500~]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3E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8,900~]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3E86"/>
                    </a:solidFill>
                  </a:tcPr>
                </a:tc>
              </a:tr>
              <a:tr h="2016224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Прозрачные ,с легким оттенком</a:t>
                      </a:r>
                      <a:endParaRPr lang="ko-KR" altLang="en-US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 палитрой оттенков  средней интенсивности</a:t>
                      </a:r>
                      <a:endParaRPr lang="ko-KR" altLang="en-US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 насыщенными, интенсивными цветами</a:t>
                      </a:r>
                      <a:endParaRPr lang="ko-KR" altLang="en-US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그림 18" descr="화면 캡처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01334" y="4920494"/>
            <a:ext cx="270200" cy="708362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2697387" y="4997437"/>
            <a:ext cx="1632671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Color Lip Rouge (5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</a:endParaRPr>
          </a:p>
        </p:txBody>
      </p:sp>
      <p:pic>
        <p:nvPicPr>
          <p:cNvPr id="24" name="그림 23" descr="화면 캡처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09691" y="1235832"/>
            <a:ext cx="456616" cy="500472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>
            <a:off x="5549872" y="1198659"/>
            <a:ext cx="1497830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Chok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Chok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Lipcare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Stick (3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572222" y="1902655"/>
            <a:ext cx="2077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Chok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Chok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Cake Balm (4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그림 32" descr="화면 캡처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98041" y="2101911"/>
            <a:ext cx="695063" cy="539163"/>
          </a:xfrm>
          <a:prstGeom prst="rect">
            <a:avLst/>
          </a:prstGeom>
        </p:spPr>
      </p:pic>
      <p:graphicFrame>
        <p:nvGraphicFramePr>
          <p:cNvPr id="53" name="표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8582684"/>
              </p:ext>
            </p:extLst>
          </p:nvPr>
        </p:nvGraphicFramePr>
        <p:xfrm>
          <a:off x="4619306" y="4387510"/>
          <a:ext cx="4415643" cy="2065826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862613"/>
                <a:gridCol w="1680822"/>
                <a:gridCol w="1872208"/>
              </a:tblGrid>
              <a:tr h="3889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u="none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ko-KR" altLang="en-US" sz="900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Низкая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3E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6,000~]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3E86"/>
                    </a:solidFill>
                  </a:tcPr>
                </a:tc>
              </a:tr>
              <a:tr h="1676859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Карандаш</a:t>
                      </a:r>
                      <a:r>
                        <a:rPr lang="ru-RU" altLang="ko-KR" sz="9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для губ</a:t>
                      </a:r>
                      <a:endParaRPr lang="ko-KR" altLang="en-US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72516" y="4033874"/>
            <a:ext cx="4349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000" b="1" u="sng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Карандаши для губ</a:t>
            </a:r>
            <a:endParaRPr lang="ko-KR" altLang="en-US" sz="1000" b="1" u="sng" dirty="0" smtClean="0">
              <a:solidFill>
                <a:prstClr val="black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45139" y="531585"/>
            <a:ext cx="4349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u="sng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Средства для ухода за кожей губ</a:t>
            </a:r>
            <a:endParaRPr lang="ko-KR" altLang="en-US" sz="1400" b="1" u="sng" dirty="0" smtClean="0">
              <a:solidFill>
                <a:prstClr val="black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413" y="506780"/>
            <a:ext cx="4400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u="sng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Блеск для губ</a:t>
            </a:r>
            <a:endParaRPr lang="ko-KR" altLang="en-US" sz="1400" b="1" u="sng" dirty="0" smtClean="0">
              <a:solidFill>
                <a:prstClr val="black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5525170" y="4920493"/>
            <a:ext cx="1598025" cy="400110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Creamy Fix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liner (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4)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7524326" y="1446503"/>
            <a:ext cx="1583251" cy="400110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Honey sugar Essence &amp; scrub (2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976628" y="1290992"/>
            <a:ext cx="1598025" cy="3693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 Jelly Gloss</a:t>
            </a:r>
          </a:p>
          <a:p>
            <a:pPr lvl="0"/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(8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9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그림 30" descr="화면 캡처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9961" y="1213177"/>
            <a:ext cx="351851" cy="966477"/>
          </a:xfrm>
          <a:prstGeom prst="rect">
            <a:avLst/>
          </a:prstGeom>
        </p:spPr>
      </p:pic>
      <p:sp>
        <p:nvSpPr>
          <p:cNvPr id="36" name="직사각형 35"/>
          <p:cNvSpPr/>
          <p:nvPr/>
        </p:nvSpPr>
        <p:spPr>
          <a:xfrm>
            <a:off x="976628" y="3317094"/>
            <a:ext cx="1725334" cy="400110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 Jelly Volume Lip Gloss(5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9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26770" y="5307392"/>
            <a:ext cx="443954" cy="1075971"/>
          </a:xfrm>
          <a:prstGeom prst="rect">
            <a:avLst/>
          </a:prstGeom>
        </p:spPr>
      </p:pic>
      <p:pic>
        <p:nvPicPr>
          <p:cNvPr id="39" name="그림 38" descr="화면 캡처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32971" y="1696415"/>
            <a:ext cx="223143" cy="737169"/>
          </a:xfrm>
          <a:prstGeom prst="rect">
            <a:avLst/>
          </a:prstGeom>
        </p:spPr>
      </p:pic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76156" y="3717204"/>
            <a:ext cx="763140" cy="666271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5555932" y="2670803"/>
            <a:ext cx="174074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Honey Sugar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Lipbalm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(6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그림 34" descr="화면 캡처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20245" y="3002236"/>
            <a:ext cx="915488" cy="69637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75299" y="3484785"/>
            <a:ext cx="660786" cy="94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직사각형 36"/>
          <p:cNvSpPr/>
          <p:nvPr/>
        </p:nvSpPr>
        <p:spPr>
          <a:xfrm>
            <a:off x="2731550" y="3317094"/>
            <a:ext cx="1725334" cy="400110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Color It Volume Gloss(8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900" dirty="0" smtClean="0"/>
          </a:p>
        </p:txBody>
      </p:sp>
      <p:pic>
        <p:nvPicPr>
          <p:cNvPr id="44" name="그림 43" descr="화면 캡처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2108535" y="2203328"/>
            <a:ext cx="179511" cy="934950"/>
          </a:xfrm>
          <a:prstGeom prst="rect">
            <a:avLst/>
          </a:prstGeom>
        </p:spPr>
      </p:pic>
      <p:sp>
        <p:nvSpPr>
          <p:cNvPr id="45" name="직사각형 44"/>
          <p:cNvSpPr/>
          <p:nvPr/>
        </p:nvSpPr>
        <p:spPr>
          <a:xfrm>
            <a:off x="1013055" y="2350215"/>
            <a:ext cx="1571211" cy="230832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Miss Chu Stick (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8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2740063" y="4968828"/>
            <a:ext cx="1461272" cy="42871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2980965" y="5899338"/>
            <a:ext cx="3234571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Eco</a:t>
            </a:r>
            <a:r>
              <a:rPr lang="ko-KR" alt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Soul Perfect</a:t>
            </a:r>
          </a:p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Lip-Mousse (6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2825184" y="5875570"/>
            <a:ext cx="1515989" cy="525015"/>
          </a:xfrm>
          <a:prstGeom prst="round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2718896" y="5755184"/>
            <a:ext cx="558007" cy="203637"/>
          </a:xfrm>
          <a:prstGeom prst="rect">
            <a:avLst/>
          </a:prstGeom>
          <a:solidFill>
            <a:srgbClr val="CA3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/>
              <a:t>COMING SOON</a:t>
            </a:r>
            <a:endParaRPr lang="ko-KR" altLang="en-US" sz="700" dirty="0"/>
          </a:p>
        </p:txBody>
      </p:sp>
      <p:sp>
        <p:nvSpPr>
          <p:cNvPr id="40" name="모서리가 둥근 직사각형 39"/>
          <p:cNvSpPr/>
          <p:nvPr/>
        </p:nvSpPr>
        <p:spPr>
          <a:xfrm>
            <a:off x="1084702" y="2330394"/>
            <a:ext cx="1561400" cy="52254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986114" y="2179654"/>
            <a:ext cx="471611" cy="1983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DE</a:t>
            </a:r>
            <a:endParaRPr lang="ko-KR" altLang="en-US" sz="800" dirty="0"/>
          </a:p>
        </p:txBody>
      </p:sp>
      <p:sp>
        <p:nvSpPr>
          <p:cNvPr id="42" name="직사각형 41"/>
          <p:cNvSpPr/>
          <p:nvPr/>
        </p:nvSpPr>
        <p:spPr>
          <a:xfrm>
            <a:off x="2531197" y="4877506"/>
            <a:ext cx="525137" cy="1826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DROP</a:t>
            </a:r>
            <a:endParaRPr lang="ko-KR" altLang="en-US" sz="800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0" y="881455"/>
            <a:ext cx="986114" cy="227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-108520" y="909661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Вид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8314" y="814735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Цена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45702" y="862431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Цена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745139" y="913678"/>
            <a:ext cx="827083" cy="211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554375" y="913678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Вид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55466" y="4535874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Вид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4584157" y="4383474"/>
            <a:ext cx="892663" cy="4136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24150" y="4352210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Цена</a:t>
            </a:r>
          </a:p>
        </p:txBody>
      </p:sp>
    </p:spTree>
    <p:extLst>
      <p:ext uri="{BB962C8B-B14F-4D97-AF65-F5344CB8AC3E}">
        <p14:creationId xmlns:p14="http://schemas.microsoft.com/office/powerpoint/2010/main" xmlns="" val="37454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표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881256"/>
              </p:ext>
            </p:extLst>
          </p:nvPr>
        </p:nvGraphicFramePr>
        <p:xfrm>
          <a:off x="1166371" y="894215"/>
          <a:ext cx="6811257" cy="5858166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1461413"/>
                <a:gridCol w="2560436"/>
                <a:gridCol w="2789408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Низкая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3,500~]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3E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8,900~]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3E86"/>
                    </a:solidFill>
                  </a:tcPr>
                </a:tc>
              </a:tr>
              <a:tr h="2678801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 легких, прозрачных оттенков до цветов с финишем средней интенсивности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ko-KR" altLang="en-US" sz="1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73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 насыщенной, интенсивной цветовой</a:t>
                      </a:r>
                      <a:r>
                        <a:rPr lang="ru-RU" altLang="ko-KR" sz="10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гаммой</a:t>
                      </a:r>
                      <a:endParaRPr lang="ru-RU" altLang="ko-KR" sz="1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prstClr val="white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Позиционная карта декоративной </a:t>
            </a:r>
            <a:r>
              <a:rPr lang="ru-RU" altLang="ko-KR" sz="1600" b="1" dirty="0" smtClean="0">
                <a:solidFill>
                  <a:prstClr val="white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косметики </a:t>
            </a:r>
            <a:r>
              <a:rPr lang="ru-RU" altLang="ko-KR" sz="1600" b="1" dirty="0">
                <a:solidFill>
                  <a:prstClr val="white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- </a:t>
            </a:r>
            <a:r>
              <a:rPr lang="ru-RU" altLang="ko-KR" sz="1600" b="1" dirty="0" smtClean="0">
                <a:solidFill>
                  <a:srgbClr val="FFFF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губы</a:t>
            </a:r>
            <a:endParaRPr lang="ru-RU" altLang="ko-KR" sz="1600" b="1" dirty="0">
              <a:solidFill>
                <a:srgbClr val="FFFF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330180" y="5013176"/>
            <a:ext cx="1779102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Tint Lip Rouge(5) </a:t>
            </a:r>
          </a:p>
        </p:txBody>
      </p:sp>
      <p:pic>
        <p:nvPicPr>
          <p:cNvPr id="18" name="그림 17" descr="화면 캡처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9248" y="4986155"/>
            <a:ext cx="255726" cy="654183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2661881" y="2402622"/>
            <a:ext cx="2054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Tint Aqua (3) </a:t>
            </a:r>
          </a:p>
          <a:p>
            <a:endParaRPr lang="en-US" altLang="ko-K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2624154" y="1372887"/>
            <a:ext cx="1636694" cy="24320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Real Tint(3)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435629" y="478839"/>
            <a:ext cx="4400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Тинты</a:t>
            </a:r>
            <a:endParaRPr lang="ko-KR" altLang="en-US" sz="1400" b="1" u="sng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9813" y="1343858"/>
            <a:ext cx="617782" cy="704387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5267697" y="4056954"/>
            <a:ext cx="1780902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Moisture Gloss Tint (10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그림 33" descr="화면 캡처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40681" y="3940131"/>
            <a:ext cx="357133" cy="597082"/>
          </a:xfrm>
          <a:prstGeom prst="rect">
            <a:avLst/>
          </a:prstGeom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675"/>
          <a:stretch/>
        </p:blipFill>
        <p:spPr bwMode="auto">
          <a:xfrm>
            <a:off x="6995398" y="2473981"/>
            <a:ext cx="647700" cy="82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595067" y="4177263"/>
            <a:ext cx="20736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Kok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Kok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Cushion Tint 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(8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900" dirty="0" smtClean="0">
              <a:solidFill>
                <a:prstClr val="black"/>
              </a:solidFill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5316871" y="2473982"/>
            <a:ext cx="1324499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Jelly Pop Tint Stick(5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5316871" y="1469089"/>
            <a:ext cx="1931295" cy="2462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Juice Tint(5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그림 56" descr="화면 캡처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15654" y="1437037"/>
            <a:ext cx="337698" cy="818983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>
            <a:off x="5269186" y="4482314"/>
            <a:ext cx="1772443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Henna Marker Tint (5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7274651" y="4474313"/>
            <a:ext cx="352128" cy="57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직사각형 24"/>
          <p:cNvSpPr/>
          <p:nvPr/>
        </p:nvSpPr>
        <p:spPr>
          <a:xfrm>
            <a:off x="2595067" y="3139234"/>
            <a:ext cx="20736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Wrapping Tint(4) </a:t>
            </a:r>
            <a:endParaRPr lang="en-US" altLang="ko-KR" sz="900" dirty="0" smtClean="0"/>
          </a:p>
        </p:txBody>
      </p:sp>
      <p:sp>
        <p:nvSpPr>
          <p:cNvPr id="30" name="직사각형 29"/>
          <p:cNvSpPr/>
          <p:nvPr/>
        </p:nvSpPr>
        <p:spPr>
          <a:xfrm>
            <a:off x="2639814" y="2140604"/>
            <a:ext cx="23691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Magic Gloss Tint(1)  </a:t>
            </a:r>
            <a:endParaRPr lang="en-US" altLang="ko-KR" sz="9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73394" y="2048245"/>
            <a:ext cx="259874" cy="63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직사각형 42"/>
          <p:cNvSpPr/>
          <p:nvPr/>
        </p:nvSpPr>
        <p:spPr>
          <a:xfrm>
            <a:off x="5364088" y="5672408"/>
            <a:ext cx="2549160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Eco</a:t>
            </a:r>
            <a:r>
              <a:rPr lang="ko-KR" alt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Soul Perfect Glow Lip Lacquer(6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5342644" y="5580214"/>
            <a:ext cx="2232330" cy="525015"/>
          </a:xfrm>
          <a:prstGeom prst="round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5238178" y="5505542"/>
            <a:ext cx="692787" cy="203637"/>
          </a:xfrm>
          <a:prstGeom prst="rect">
            <a:avLst/>
          </a:prstGeom>
          <a:solidFill>
            <a:srgbClr val="CA3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/>
              <a:t>COMING SOON</a:t>
            </a:r>
            <a:endParaRPr lang="ko-KR" altLang="en-US" sz="7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844" y="6179422"/>
            <a:ext cx="381403" cy="63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직사각형 39"/>
          <p:cNvSpPr/>
          <p:nvPr/>
        </p:nvSpPr>
        <p:spPr>
          <a:xfrm>
            <a:off x="5407216" y="6171259"/>
            <a:ext cx="2549160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Eco</a:t>
            </a:r>
            <a:r>
              <a:rPr lang="ko-KR" alt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Soul Tint In Oil(6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343" y="3027980"/>
            <a:ext cx="544264" cy="51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36795"/>
            <a:ext cx="632615" cy="60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46755"/>
            <a:ext cx="175647" cy="47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모서리가 둥근 직사각형 34"/>
          <p:cNvSpPr/>
          <p:nvPr/>
        </p:nvSpPr>
        <p:spPr>
          <a:xfrm>
            <a:off x="5330180" y="4968029"/>
            <a:ext cx="1607664" cy="42871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5207456" y="4882424"/>
            <a:ext cx="444663" cy="1712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DE</a:t>
            </a:r>
            <a:endParaRPr lang="ko-KR" altLang="en-US" sz="800" dirty="0"/>
          </a:p>
        </p:txBody>
      </p:sp>
      <p:sp>
        <p:nvSpPr>
          <p:cNvPr id="33" name="직사각형 32"/>
          <p:cNvSpPr/>
          <p:nvPr/>
        </p:nvSpPr>
        <p:spPr>
          <a:xfrm>
            <a:off x="2595067" y="3709299"/>
            <a:ext cx="236913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Flower Tint(3)  </a:t>
            </a:r>
            <a:endParaRPr lang="en-US" altLang="ko-KR" sz="9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5135" y="3550101"/>
            <a:ext cx="546108" cy="506853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1187624" y="951827"/>
            <a:ext cx="1342167" cy="354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881719" y="951827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Цена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53627" y="1074938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Вид</a:t>
            </a:r>
          </a:p>
        </p:txBody>
      </p:sp>
    </p:spTree>
    <p:extLst>
      <p:ext uri="{BB962C8B-B14F-4D97-AF65-F5344CB8AC3E}">
        <p14:creationId xmlns:p14="http://schemas.microsoft.com/office/powerpoint/2010/main" xmlns="" val="2602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7213537"/>
              </p:ext>
            </p:extLst>
          </p:nvPr>
        </p:nvGraphicFramePr>
        <p:xfrm>
          <a:off x="1691680" y="593062"/>
          <a:ext cx="7170955" cy="5885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4508"/>
                <a:gridCol w="804508"/>
                <a:gridCol w="804508"/>
                <a:gridCol w="804508"/>
                <a:gridCol w="804508"/>
                <a:gridCol w="804508"/>
                <a:gridCol w="804508"/>
                <a:gridCol w="804508"/>
                <a:gridCol w="734891"/>
              </a:tblGrid>
              <a:tr h="500529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</a:tr>
              <a:tr h="500529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</a:tr>
              <a:tr h="492854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C66">
                        <a:alpha val="65882"/>
                      </a:srgbClr>
                    </a:solidFill>
                  </a:tcPr>
                </a:tc>
              </a:tr>
              <a:tr h="500529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</a:tr>
              <a:tr h="503436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</a:tr>
              <a:tr h="500529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</a:tr>
              <a:tr h="495508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76078"/>
                      </a:srgbClr>
                    </a:solidFill>
                  </a:tcPr>
                </a:tc>
              </a:tr>
              <a:tr h="537294"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</a:tr>
              <a:tr h="486110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DCB9">
                        <a:alpha val="5882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Позиционная карта средств для ухода за женской кожей</a:t>
            </a:r>
            <a:endParaRPr lang="ko-KR" altLang="en-US" sz="16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1691680" y="6497718"/>
            <a:ext cx="717095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V="1">
            <a:off x="1691680" y="625529"/>
            <a:ext cx="0" cy="587218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8340931"/>
              </p:ext>
            </p:extLst>
          </p:nvPr>
        </p:nvGraphicFramePr>
        <p:xfrm>
          <a:off x="61678" y="377038"/>
          <a:ext cx="1547664" cy="6175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83568"/>
                <a:gridCol w="864096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1" u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Предназначение</a:t>
                      </a:r>
                      <a:endParaRPr lang="en-US" altLang="ko-KR" sz="1000" b="1" u="none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u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lang="ru-RU" altLang="ko-KR" sz="1000" b="1" u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Дополнит.</a:t>
                      </a:r>
                    </a:p>
                    <a:p>
                      <a:pPr algn="ctr" latinLnBrk="1"/>
                      <a:r>
                        <a:rPr lang="ru-RU" altLang="ko-KR" sz="1000" b="1" u="none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св-ва</a:t>
                      </a:r>
                      <a:endParaRPr lang="ko-KR" altLang="en-US" sz="1000" b="1" u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09221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0" u="none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Уход за возрастной кожей</a:t>
                      </a:r>
                      <a:endParaRPr lang="ko-KR" altLang="en-US" sz="1000" b="0" u="none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50" b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Тотальный уход</a:t>
                      </a:r>
                      <a:r>
                        <a:rPr lang="en-US" altLang="ko-KR" sz="850" b="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(</a:t>
                      </a:r>
                      <a:r>
                        <a:rPr lang="ru-RU" altLang="ko-KR" sz="850" b="0" baseline="0" dirty="0" err="1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лифтинг</a:t>
                      </a:r>
                      <a:r>
                        <a:rPr lang="en-US" altLang="ko-KR" sz="850" b="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+ </a:t>
                      </a:r>
                      <a:r>
                        <a:rPr lang="ru-RU" altLang="ko-KR" sz="850" b="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питание</a:t>
                      </a:r>
                      <a:r>
                        <a:rPr lang="en-US" altLang="ko-KR" sz="850" b="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+ </a:t>
                      </a:r>
                      <a:r>
                        <a:rPr lang="ru-RU" altLang="ko-KR" sz="850" b="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восстановление</a:t>
                      </a:r>
                      <a:r>
                        <a:rPr lang="en-US" altLang="ko-KR" sz="850" b="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)</a:t>
                      </a:r>
                      <a:endParaRPr lang="ko-KR" altLang="en-US" sz="85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0922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u="none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Интенсивное питание и восстановление</a:t>
                      </a:r>
                      <a:endParaRPr lang="ko-KR" altLang="en-US" sz="85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48566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Восстановление клеток</a:t>
                      </a:r>
                      <a:endParaRPr lang="ko-KR" altLang="en-US" sz="85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48566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1" u="none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Отбеливание</a:t>
                      </a:r>
                      <a:endParaRPr lang="en-US" altLang="ko-KR" sz="85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1054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Уход за кожей с первыми признаками старения</a:t>
                      </a:r>
                      <a:endParaRPr lang="ko-KR" altLang="en-US" sz="10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algn="ctr" latinLnBrk="1"/>
                      <a:endParaRPr lang="ko-KR" altLang="en-US" sz="10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Укрепление</a:t>
                      </a:r>
                      <a:r>
                        <a:rPr lang="en-US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/</a:t>
                      </a:r>
                    </a:p>
                    <a:p>
                      <a:pPr algn="ctr" latinLnBrk="1"/>
                      <a:r>
                        <a:rPr lang="ru-RU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регенерация</a:t>
                      </a:r>
                      <a:r>
                        <a:rPr lang="ru-RU" altLang="ko-KR" sz="850" b="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клеток</a:t>
                      </a:r>
                      <a:endParaRPr lang="ko-KR" altLang="en-US" sz="85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04022">
                <a:tc vMerge="1"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Общая профилактика старения кожи</a:t>
                      </a:r>
                      <a:endParaRPr lang="ko-KR" altLang="en-US" sz="85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04056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Целенаправленный уход</a:t>
                      </a:r>
                      <a:endParaRPr lang="ko-KR" altLang="en-US" sz="10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Отбеливание</a:t>
                      </a:r>
                      <a:endParaRPr lang="ko-KR" altLang="en-US" sz="85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46023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Уход за кожей с </a:t>
                      </a:r>
                      <a:r>
                        <a:rPr lang="ru-RU" altLang="ko-KR" sz="850" b="0" dirty="0" err="1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акне</a:t>
                      </a:r>
                      <a:endParaRPr lang="ko-KR" altLang="en-US" sz="85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475874">
                <a:tc vMerge="1"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Уход за порами</a:t>
                      </a:r>
                      <a:endParaRPr lang="ko-KR" altLang="en-US" sz="85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47408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Основной</a:t>
                      </a:r>
                      <a:r>
                        <a:rPr lang="ru-RU" altLang="ko-KR" sz="1000" b="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уход</a:t>
                      </a:r>
                      <a:endParaRPr lang="ko-KR" altLang="en-US" sz="10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Глубокое увлажнение</a:t>
                      </a:r>
                      <a:r>
                        <a:rPr lang="en-US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/</a:t>
                      </a:r>
                      <a:r>
                        <a:rPr lang="ru-RU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успокаивающий эффект</a:t>
                      </a:r>
                      <a:endParaRPr lang="ko-KR" altLang="en-US" sz="85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436235">
                <a:tc vMerge="1"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Увлажнение сухой кожи</a:t>
                      </a:r>
                      <a:endParaRPr lang="ko-KR" altLang="en-US" sz="85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397885">
                <a:tc vMerge="1"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Легкое увлажнение</a:t>
                      </a:r>
                      <a:endParaRPr lang="ko-KR" altLang="en-US" sz="85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91680" y="64977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низкий</a:t>
            </a:r>
            <a:endParaRPr lang="en-US" altLang="ko-KR" sz="1000" b="1" dirty="0" smtClean="0">
              <a:solidFill>
                <a:schemeClr val="accent2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6512725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0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средний</a:t>
            </a:r>
            <a:r>
              <a:rPr lang="en-US" altLang="ko-KR" sz="10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4571" y="6537011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премиум</a:t>
            </a:r>
            <a:endParaRPr lang="en-US" altLang="ko-KR" sz="1000" b="1" dirty="0" smtClean="0">
              <a:solidFill>
                <a:schemeClr val="accent2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2" name="Picture 10" descr="http://www.thesaemcosmetic.com/images/shopping/hara_detail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57260" y="5023774"/>
            <a:ext cx="251703" cy="64371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775236" y="5983677"/>
            <a:ext cx="996564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Helio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Flower(3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71492" y="5638508"/>
            <a:ext cx="1334922" cy="430039"/>
          </a:xfrm>
          <a:prstGeom prst="rect">
            <a:avLst/>
          </a:prstGeom>
          <a:noFill/>
          <a:ln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Urban Eco</a:t>
            </a:r>
          </a:p>
          <a:p>
            <a:r>
              <a:rPr lang="en-US" altLang="ko-KR" sz="9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Harakeke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&amp; </a:t>
            </a:r>
          </a:p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Seed Firming (14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28849" y="3185350"/>
            <a:ext cx="1209796" cy="1530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Chaga Antiaging (8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31246" y="1884438"/>
            <a:ext cx="1050274" cy="155028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Cell Renew Bio (5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05789" y="3685861"/>
            <a:ext cx="1405947" cy="2915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Gem Miracle Black Pearl O</a:t>
            </a:r>
            <a:r>
              <a:rPr lang="en-US" altLang="ko-KR" sz="6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2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WHITE (4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28384" y="649771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Диапазон цен</a:t>
            </a:r>
            <a:endParaRPr lang="ko-KR" altLang="en-US" sz="1000" b="1" dirty="0" smtClean="0">
              <a:solidFill>
                <a:schemeClr val="accent2">
                  <a:lumMod val="50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3621" y="1060790"/>
            <a:ext cx="1245553" cy="411572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Snail Essential EX(8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algn="r">
              <a:lnSpc>
                <a:spcPct val="110000"/>
              </a:lnSpc>
            </a:pPr>
            <a:endParaRPr lang="ko-KR" altLang="en-US" sz="800" i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endParaRPr lang="en-US" altLang="ko-KR" sz="8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994579" y="3954742"/>
            <a:ext cx="1011966" cy="61935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36000" bIns="7200" rtlCol="0" anchor="ctr" anchorCtr="0">
            <a:noAutofit/>
          </a:bodyPr>
          <a:lstStyle/>
          <a:p>
            <a:pPr lvl="0"/>
            <a:r>
              <a:rPr lang="en-US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See &amp; Saw </a:t>
            </a:r>
          </a:p>
          <a:p>
            <a:pPr lvl="0"/>
            <a:r>
              <a:rPr lang="en-US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A.C Control (5)</a:t>
            </a:r>
          </a:p>
          <a:p>
            <a:pPr lvl="0"/>
            <a:r>
              <a:rPr lang="en-US" altLang="ko-KR" sz="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</a:t>
            </a:r>
            <a:r>
              <a:rPr lang="en-US" altLang="ko-KR" sz="8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₩ </a:t>
            </a:r>
            <a:r>
              <a:rPr lang="en-US" altLang="ko-KR" sz="8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altLang="ko-KR" sz="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,000~14,000)</a:t>
            </a:r>
            <a:endParaRPr lang="ko-KR" altLang="en-US" sz="8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2347" y="2993710"/>
            <a:ext cx="231245" cy="64631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4705" y="3423547"/>
            <a:ext cx="1163728" cy="1530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바탕"/>
                <a:cs typeface="Arial" pitchFamily="34" charset="0"/>
              </a:rPr>
              <a:t>Pure White(4</a:t>
            </a:r>
            <a:r>
              <a:rPr lang="en-US" altLang="ko-KR" sz="900" b="1" dirty="0" smtClean="0">
                <a:latin typeface="Arial" pitchFamily="34" charset="0"/>
                <a:ea typeface="바탕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바탕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06545" y="5173493"/>
            <a:ext cx="916890" cy="1530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Iceland (6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156419" y="5151434"/>
            <a:ext cx="1135417" cy="41632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66407" y="5178445"/>
            <a:ext cx="377049" cy="352738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10998" y="3438190"/>
            <a:ext cx="221567" cy="68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4398730" y="4596789"/>
            <a:ext cx="906016" cy="276151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en-US" altLang="ko-KR" sz="900" b="1" dirty="0" smtClean="0">
                <a:latin typeface="바탕"/>
                <a:ea typeface="바탕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Tanaka Pore (3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algn="r"/>
            <a:endParaRPr lang="ko-KR" altLang="en-US" sz="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44" name="그림 43" descr="화면 캡처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2069" y="3963926"/>
            <a:ext cx="262061" cy="628147"/>
          </a:xfrm>
          <a:prstGeom prst="rect">
            <a:avLst/>
          </a:prstGeom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5391" y="5210852"/>
            <a:ext cx="407073" cy="44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81314" y="5359596"/>
            <a:ext cx="248018" cy="64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4811" y="1554005"/>
            <a:ext cx="256182" cy="71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6245463" y="2501042"/>
            <a:ext cx="1134849" cy="430039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Gem Miracle Diamond Cutting V Lifting (4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2" name="포인트가 5개인 별 51"/>
          <p:cNvSpPr/>
          <p:nvPr/>
        </p:nvSpPr>
        <p:spPr>
          <a:xfrm>
            <a:off x="5181376" y="2885698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포인트가 5개인 별 60"/>
          <p:cNvSpPr/>
          <p:nvPr/>
        </p:nvSpPr>
        <p:spPr>
          <a:xfrm>
            <a:off x="2614181" y="3908900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포인트가 5개인 별 61"/>
          <p:cNvSpPr/>
          <p:nvPr/>
        </p:nvSpPr>
        <p:spPr>
          <a:xfrm>
            <a:off x="4860431" y="4914590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포인트가 5개인 별 62"/>
          <p:cNvSpPr/>
          <p:nvPr/>
        </p:nvSpPr>
        <p:spPr>
          <a:xfrm>
            <a:off x="3476193" y="5097217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포인트가 5개인 별 63"/>
          <p:cNvSpPr/>
          <p:nvPr/>
        </p:nvSpPr>
        <p:spPr>
          <a:xfrm>
            <a:off x="7167395" y="1498945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포인트가 5개인 별 64"/>
          <p:cNvSpPr/>
          <p:nvPr/>
        </p:nvSpPr>
        <p:spPr>
          <a:xfrm>
            <a:off x="2016164" y="741386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1986155" y="989104"/>
            <a:ext cx="525137" cy="1826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DROP</a:t>
            </a:r>
            <a:endParaRPr lang="ko-KR" altLang="en-US" sz="800" dirty="0"/>
          </a:p>
        </p:txBody>
      </p:sp>
      <p:sp>
        <p:nvSpPr>
          <p:cNvPr id="67" name="직사각형 66"/>
          <p:cNvSpPr/>
          <p:nvPr/>
        </p:nvSpPr>
        <p:spPr>
          <a:xfrm>
            <a:off x="1985354" y="1194354"/>
            <a:ext cx="384014" cy="1826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DE</a:t>
            </a:r>
            <a:endParaRPr lang="ko-KR" altLang="en-US" sz="800" dirty="0"/>
          </a:p>
        </p:txBody>
      </p:sp>
      <p:sp>
        <p:nvSpPr>
          <p:cNvPr id="68" name="직사각형 67"/>
          <p:cNvSpPr/>
          <p:nvPr/>
        </p:nvSpPr>
        <p:spPr>
          <a:xfrm>
            <a:off x="1987397" y="1416145"/>
            <a:ext cx="381971" cy="19256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RE</a:t>
            </a:r>
            <a:endParaRPr lang="ko-KR" altLang="en-US" sz="800" dirty="0"/>
          </a:p>
        </p:txBody>
      </p:sp>
      <p:sp>
        <p:nvSpPr>
          <p:cNvPr id="9" name="직사각형 8"/>
          <p:cNvSpPr/>
          <p:nvPr/>
        </p:nvSpPr>
        <p:spPr>
          <a:xfrm>
            <a:off x="1913454" y="666771"/>
            <a:ext cx="1919289" cy="132272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453321" y="741387"/>
            <a:ext cx="2629789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ko-KR" sz="9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о</a:t>
            </a:r>
            <a:r>
              <a:rPr lang="ru-RU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сновной продукт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ko-KR" sz="9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с</a:t>
            </a:r>
            <a:r>
              <a:rPr lang="ru-RU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нят с производства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выпуск продукции вскоре будет прекращен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ko-KR" sz="9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о</a:t>
            </a:r>
            <a:r>
              <a:rPr lang="ru-RU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бновленный  товар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           </a:t>
            </a:r>
            <a:r>
              <a:rPr lang="ru-RU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скоро в продаже</a:t>
            </a:r>
            <a:endParaRPr lang="en-US" altLang="ko-KR" sz="9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9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ko-KR" altLang="en-US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70" name="포인트가 5개인 별 69"/>
          <p:cNvSpPr/>
          <p:nvPr/>
        </p:nvSpPr>
        <p:spPr>
          <a:xfrm>
            <a:off x="5759805" y="2204864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1696713" y="5223832"/>
            <a:ext cx="384014" cy="1826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DE</a:t>
            </a:r>
            <a:endParaRPr lang="ko-KR" altLang="en-US" sz="800" dirty="0"/>
          </a:p>
        </p:txBody>
      </p:sp>
      <p:sp>
        <p:nvSpPr>
          <p:cNvPr id="78" name="TextBox 77"/>
          <p:cNvSpPr txBox="1"/>
          <p:nvPr/>
        </p:nvSpPr>
        <p:spPr>
          <a:xfrm>
            <a:off x="2172494" y="5032510"/>
            <a:ext cx="996564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Dewy Love(4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1987398" y="1636883"/>
            <a:ext cx="892200" cy="191152"/>
          </a:xfrm>
          <a:prstGeom prst="rect">
            <a:avLst/>
          </a:prstGeom>
          <a:solidFill>
            <a:srgbClr val="CA3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/>
              <a:t>COMING SOON</a:t>
            </a:r>
            <a:endParaRPr lang="ko-KR" altLang="en-US" sz="700" dirty="0"/>
          </a:p>
        </p:txBody>
      </p:sp>
      <p:sp>
        <p:nvSpPr>
          <p:cNvPr id="82" name="TextBox 81"/>
          <p:cNvSpPr txBox="1"/>
          <p:nvPr/>
        </p:nvSpPr>
        <p:spPr>
          <a:xfrm>
            <a:off x="7994501" y="1375745"/>
            <a:ext cx="1050274" cy="155028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9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Ongyul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Line (8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85" name="포인트가 5개인 별 84"/>
          <p:cNvSpPr/>
          <p:nvPr/>
        </p:nvSpPr>
        <p:spPr>
          <a:xfrm>
            <a:off x="4022221" y="4358068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포인트가 5개인 별 85"/>
          <p:cNvSpPr/>
          <p:nvPr/>
        </p:nvSpPr>
        <p:spPr>
          <a:xfrm>
            <a:off x="3897639" y="3323914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포인트가 5개인 별 87"/>
          <p:cNvSpPr/>
          <p:nvPr/>
        </p:nvSpPr>
        <p:spPr>
          <a:xfrm>
            <a:off x="5206449" y="928180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6398" y="2312481"/>
            <a:ext cx="287496" cy="81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8814" y="4498064"/>
            <a:ext cx="243325" cy="59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2462" y="1233899"/>
            <a:ext cx="255568" cy="75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2714" y="915140"/>
            <a:ext cx="240270" cy="86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포인트가 5개인 별 86"/>
          <p:cNvSpPr/>
          <p:nvPr/>
        </p:nvSpPr>
        <p:spPr>
          <a:xfrm>
            <a:off x="7603786" y="892914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2766" y="4899103"/>
            <a:ext cx="237928" cy="73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3789" y="2927087"/>
            <a:ext cx="198941" cy="64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2195736" y="2981560"/>
            <a:ext cx="1209796" cy="1530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Age-Defying(4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45046" y="1129190"/>
            <a:ext cx="1453578" cy="137651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Royal Natural (</a:t>
            </a:r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3)</a:t>
            </a:r>
            <a:endParaRPr lang="en-US" altLang="ko-KR" sz="8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84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1116" y="1523456"/>
            <a:ext cx="289685" cy="28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414" y="1843644"/>
            <a:ext cx="310214" cy="32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1425" y="3505515"/>
            <a:ext cx="222923" cy="806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8720" y="1989493"/>
            <a:ext cx="4353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Пример:</a:t>
            </a:r>
            <a:r>
              <a:rPr lang="ru-RU" sz="1000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sz="1000" i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Snail </a:t>
            </a:r>
            <a:r>
              <a:rPr lang="en-US" sz="1000" i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Essential </a:t>
            </a:r>
            <a:r>
              <a:rPr lang="en-US" sz="1000" i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EX(8</a:t>
            </a:r>
            <a:r>
              <a:rPr lang="ru-RU" sz="1000" i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 </a:t>
            </a:r>
            <a:r>
              <a:rPr lang="ru-RU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– название линейки и кол-во средств в серии – их виды по наименованию, цветам или ароматам.</a:t>
            </a:r>
          </a:p>
        </p:txBody>
      </p:sp>
      <p:sp>
        <p:nvSpPr>
          <p:cNvPr id="74" name="직사각형 68"/>
          <p:cNvSpPr/>
          <p:nvPr/>
        </p:nvSpPr>
        <p:spPr>
          <a:xfrm>
            <a:off x="1683162" y="340758"/>
            <a:ext cx="26693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1100" b="1" u="sng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Сегментация товара по категориям</a:t>
            </a:r>
            <a:endParaRPr lang="en-US" altLang="ko-KR" sz="1100" b="1" u="sng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8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altLang="ko-KR" sz="1600" b="1" dirty="0">
                <a:solidFill>
                  <a:prstClr val="white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Позиционная карта декоративной косметики - </a:t>
            </a:r>
            <a:r>
              <a:rPr lang="ru-RU" altLang="ko-KR" sz="1600" b="1" dirty="0">
                <a:solidFill>
                  <a:srgbClr val="FFFF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губы</a:t>
            </a: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3168084"/>
              </p:ext>
            </p:extLst>
          </p:nvPr>
        </p:nvGraphicFramePr>
        <p:xfrm>
          <a:off x="683568" y="858013"/>
          <a:ext cx="7752008" cy="5667331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1479273"/>
                <a:gridCol w="3034795"/>
                <a:gridCol w="3237940"/>
              </a:tblGrid>
              <a:tr h="4681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900" b="1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Низкая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6,500~]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3E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 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바탕"/>
                          <a:cs typeface="Arial" pitchFamily="34" charset="0"/>
                        </a:rPr>
                        <a:t>₩ 8,900~]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3E86"/>
                    </a:solidFill>
                  </a:tcPr>
                </a:tc>
              </a:tr>
              <a:tr h="1886791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Универсальные</a:t>
                      </a:r>
                      <a:endParaRPr lang="ko-KR" altLang="en-US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Эксклюзивные</a:t>
                      </a:r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ko-KR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(помада-карандаш,</a:t>
                      </a:r>
                      <a:r>
                        <a:rPr lang="ru-RU" altLang="ko-KR" sz="9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со сливочной текстурой)</a:t>
                      </a:r>
                      <a:endParaRPr lang="ko-KR" altLang="en-US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altLang="ko-KR" sz="9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С высоким процентом красящих пигментов</a:t>
                      </a:r>
                      <a:endParaRPr lang="ko-KR" altLang="en-US" sz="9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" name="직사각형 40"/>
          <p:cNvSpPr/>
          <p:nvPr/>
        </p:nvSpPr>
        <p:spPr>
          <a:xfrm>
            <a:off x="5362114" y="4825889"/>
            <a:ext cx="2666270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Eco Soul Color It </a:t>
            </a:r>
          </a:p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Serum Lipstick (8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그림 44" descr="화면 캡처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13874" y="4825889"/>
            <a:ext cx="514510" cy="576665"/>
          </a:xfrm>
          <a:prstGeom prst="rect">
            <a:avLst/>
          </a:prstGeom>
        </p:spPr>
      </p:pic>
      <p:sp>
        <p:nvSpPr>
          <p:cNvPr id="51" name="직사각형 50"/>
          <p:cNvSpPr/>
          <p:nvPr/>
        </p:nvSpPr>
        <p:spPr>
          <a:xfrm>
            <a:off x="5397907" y="5402554"/>
            <a:ext cx="1815787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Creamy Touch Lipstick (8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83768" y="477364"/>
            <a:ext cx="4400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Помады</a:t>
            </a:r>
            <a:r>
              <a:rPr lang="en-US" altLang="ko-KR" sz="1400" b="1" u="sng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ko-KR" altLang="en-US" sz="1400" b="1" u="sng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60" name="그림 59" descr="화면 캡처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68241" y="5258115"/>
            <a:ext cx="482291" cy="688988"/>
          </a:xfrm>
          <a:prstGeom prst="rect">
            <a:avLst/>
          </a:prstGeom>
        </p:spPr>
      </p:pic>
      <p:pic>
        <p:nvPicPr>
          <p:cNvPr id="33" name="그림 32" descr="화면 캡처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26427" y="3235753"/>
            <a:ext cx="167849" cy="769311"/>
          </a:xfrm>
          <a:prstGeom prst="rect">
            <a:avLst/>
          </a:prstGeom>
        </p:spPr>
      </p:pic>
      <p:sp>
        <p:nvSpPr>
          <p:cNvPr id="38" name="직사각형 37"/>
          <p:cNvSpPr/>
          <p:nvPr/>
        </p:nvSpPr>
        <p:spPr>
          <a:xfrm>
            <a:off x="2290449" y="1402082"/>
            <a:ext cx="2736304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Loveholic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Creamy Lipstick, Glossy Lipstick (10) </a:t>
            </a:r>
          </a:p>
        </p:txBody>
      </p:sp>
      <p:pic>
        <p:nvPicPr>
          <p:cNvPr id="55" name="그림 54" descr="화면 캡처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84110" y="1616058"/>
            <a:ext cx="335762" cy="645848"/>
          </a:xfrm>
          <a:prstGeom prst="rect">
            <a:avLst/>
          </a:prstGeom>
        </p:spPr>
      </p:pic>
      <p:sp>
        <p:nvSpPr>
          <p:cNvPr id="57" name="직사각형 56"/>
          <p:cNvSpPr/>
          <p:nvPr/>
        </p:nvSpPr>
        <p:spPr>
          <a:xfrm>
            <a:off x="2290449" y="3336170"/>
            <a:ext cx="2175759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Tint Lip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Crayon (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8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251121" y="2195032"/>
            <a:ext cx="2736304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Honey Sugar Lipstick(5) 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2339752" y="2725774"/>
            <a:ext cx="3197033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err="1" smtClean="0"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000" dirty="0" err="1" smtClean="0">
                <a:latin typeface="Arial" pitchFamily="34" charset="0"/>
                <a:cs typeface="Arial" pitchFamily="34" charset="0"/>
              </a:rPr>
              <a:t>Loveholic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Milky Lipstick(5) </a:t>
            </a:r>
          </a:p>
        </p:txBody>
      </p:sp>
      <p:sp>
        <p:nvSpPr>
          <p:cNvPr id="24" name="모서리가 둥근 직사각형 23"/>
          <p:cNvSpPr/>
          <p:nvPr/>
        </p:nvSpPr>
        <p:spPr>
          <a:xfrm>
            <a:off x="2339752" y="2702007"/>
            <a:ext cx="2834676" cy="466980"/>
          </a:xfrm>
          <a:prstGeom prst="round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5300577" y="1566543"/>
            <a:ext cx="2762423" cy="466980"/>
          </a:xfrm>
          <a:prstGeom prst="round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5368107" y="1638078"/>
            <a:ext cx="3084484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Eco Soul Intense Fit Lipstick(6) 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5356625" y="3247718"/>
            <a:ext cx="2666270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Eco Soul</a:t>
            </a:r>
            <a:r>
              <a:rPr lang="ko-KR" alt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Kiss Button Lips </a:t>
            </a:r>
          </a:p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Matte, Edition(11)  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5319018" y="2562353"/>
            <a:ext cx="3084484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Eco Soul  Moisture Shine Lipstick(8) 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5421018" y="6135107"/>
            <a:ext cx="2652436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Cell Renew Rich Lipstick (7)  </a:t>
            </a:r>
          </a:p>
        </p:txBody>
      </p:sp>
      <p:sp>
        <p:nvSpPr>
          <p:cNvPr id="35" name="모서리가 둥근 직사각형 34"/>
          <p:cNvSpPr/>
          <p:nvPr/>
        </p:nvSpPr>
        <p:spPr>
          <a:xfrm>
            <a:off x="5440574" y="6111340"/>
            <a:ext cx="2155762" cy="269988"/>
          </a:xfrm>
          <a:prstGeom prst="round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2277985" y="2590356"/>
            <a:ext cx="558007" cy="203637"/>
          </a:xfrm>
          <a:prstGeom prst="rect">
            <a:avLst/>
          </a:prstGeom>
          <a:solidFill>
            <a:srgbClr val="CA3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/>
              <a:t>COMING SOON</a:t>
            </a:r>
            <a:endParaRPr lang="ko-KR" altLang="en-US" sz="700" dirty="0"/>
          </a:p>
        </p:txBody>
      </p:sp>
      <p:sp>
        <p:nvSpPr>
          <p:cNvPr id="44" name="직사각형 43"/>
          <p:cNvSpPr/>
          <p:nvPr/>
        </p:nvSpPr>
        <p:spPr>
          <a:xfrm>
            <a:off x="5238129" y="5949900"/>
            <a:ext cx="558007" cy="203637"/>
          </a:xfrm>
          <a:prstGeom prst="rect">
            <a:avLst/>
          </a:prstGeom>
          <a:solidFill>
            <a:srgbClr val="CA3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/>
              <a:t>COMING SOON</a:t>
            </a:r>
            <a:endParaRPr lang="ko-KR" altLang="en-US" sz="7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6788" y="2600188"/>
            <a:ext cx="788863" cy="50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9204" y="2177599"/>
            <a:ext cx="549597" cy="45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4139952" y="3429000"/>
            <a:ext cx="724528" cy="576064"/>
            <a:chOff x="-1913168" y="1844824"/>
            <a:chExt cx="2452720" cy="2016224"/>
          </a:xfrm>
        </p:grpSpPr>
        <p:pic>
          <p:nvPicPr>
            <p:cNvPr id="56" name="그림 55" descr="화면 캡처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-1913168" y="1844824"/>
              <a:ext cx="2152917" cy="2016224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905"/>
            <a:stretch/>
          </p:blipFill>
          <p:spPr bwMode="auto">
            <a:xfrm>
              <a:off x="179512" y="1844824"/>
              <a:ext cx="360040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직사각형 45"/>
          <p:cNvSpPr/>
          <p:nvPr/>
        </p:nvSpPr>
        <p:spPr>
          <a:xfrm>
            <a:off x="5395082" y="3760047"/>
            <a:ext cx="2652436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Arial" pitchFamily="34" charset="0"/>
                <a:cs typeface="Arial" pitchFamily="34" charset="0"/>
              </a:rPr>
              <a:t>Eco Soul</a:t>
            </a:r>
            <a:r>
              <a:rPr lang="ko-KR" alt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Kiss Button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Lips Pop (5)</a:t>
            </a:r>
          </a:p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altLang="ko-KR" sz="800" dirty="0" smtClean="0">
                <a:latin typeface="Arial" pitchFamily="34" charset="0"/>
                <a:cs typeface="Arial" pitchFamily="34" charset="0"/>
              </a:rPr>
              <a:t>сливочная, тающая текстура</a:t>
            </a:r>
            <a:r>
              <a:rPr lang="en-US" altLang="ko-KR" sz="800" i="1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47" name="모서리가 둥근 직사각형 46"/>
          <p:cNvSpPr/>
          <p:nvPr/>
        </p:nvSpPr>
        <p:spPr>
          <a:xfrm>
            <a:off x="5440574" y="3736280"/>
            <a:ext cx="2120642" cy="399188"/>
          </a:xfrm>
          <a:prstGeom prst="round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5858" y="1476137"/>
            <a:ext cx="952633" cy="647791"/>
          </a:xfrm>
          <a:prstGeom prst="rect">
            <a:avLst/>
          </a:prstGeom>
        </p:spPr>
      </p:pic>
      <p:sp>
        <p:nvSpPr>
          <p:cNvPr id="52" name="모서리가 둥근 직사각형 51"/>
          <p:cNvSpPr/>
          <p:nvPr/>
        </p:nvSpPr>
        <p:spPr>
          <a:xfrm>
            <a:off x="5440574" y="4293096"/>
            <a:ext cx="2155762" cy="269988"/>
          </a:xfrm>
          <a:prstGeom prst="round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5456154" y="4316863"/>
            <a:ext cx="2652436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Arial" pitchFamily="34" charset="0"/>
                <a:cs typeface="Arial" pitchFamily="34" charset="0"/>
              </a:rPr>
              <a:t>Eco Soul</a:t>
            </a:r>
            <a:r>
              <a:rPr lang="ko-KR" alt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Cushion </a:t>
            </a:r>
            <a:r>
              <a:rPr lang="en-US" altLang="ko-KR" sz="1000" dirty="0">
                <a:latin typeface="Arial" pitchFamily="34" charset="0"/>
                <a:cs typeface="Arial" pitchFamily="34" charset="0"/>
              </a:rPr>
              <a:t>Button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Lips (6)  </a:t>
            </a:r>
          </a:p>
        </p:txBody>
      </p:sp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7562" y="4135468"/>
            <a:ext cx="558089" cy="609010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683568" y="930259"/>
            <a:ext cx="1440160" cy="354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479414" y="916797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Цена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5576" y="1064394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Вид</a:t>
            </a:r>
          </a:p>
        </p:txBody>
      </p:sp>
    </p:spTree>
    <p:extLst>
      <p:ext uri="{BB962C8B-B14F-4D97-AF65-F5344CB8AC3E}">
        <p14:creationId xmlns:p14="http://schemas.microsoft.com/office/powerpoint/2010/main" xmlns="" val="34551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prstClr val="white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Позиционная карта декоративной косметики - </a:t>
            </a:r>
            <a:r>
              <a:rPr lang="ru-RU" altLang="ko-KR" sz="1600" b="1" dirty="0" smtClean="0">
                <a:solidFill>
                  <a:srgbClr val="FFFF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глаза</a:t>
            </a:r>
            <a:endParaRPr lang="ru-RU" altLang="ko-KR" sz="1600" b="1" dirty="0">
              <a:solidFill>
                <a:srgbClr val="FFFF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7140842"/>
              </p:ext>
            </p:extLst>
          </p:nvPr>
        </p:nvGraphicFramePr>
        <p:xfrm>
          <a:off x="539552" y="1052736"/>
          <a:ext cx="8064896" cy="5616624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1296144"/>
                <a:gridCol w="3635119"/>
                <a:gridCol w="3133633"/>
              </a:tblGrid>
              <a:tr h="4252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Низкая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₩ 3,500~ ]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B2A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₩ 10,000~ 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B2AB"/>
                    </a:solidFill>
                  </a:tcPr>
                </a:tc>
              </a:tr>
              <a:tr h="108688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Сухие</a:t>
                      </a:r>
                      <a:r>
                        <a:rPr lang="ru-RU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тени (</a:t>
                      </a:r>
                      <a:r>
                        <a:rPr lang="ru-RU" altLang="ko-KR" sz="9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монотени</a:t>
                      </a:r>
                      <a:r>
                        <a:rPr lang="ru-RU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с градацией цвета, </a:t>
                      </a:r>
                      <a:r>
                        <a:rPr lang="ru-RU" altLang="ko-KR" sz="9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запеченые</a:t>
                      </a:r>
                      <a:r>
                        <a:rPr lang="ru-RU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с </a:t>
                      </a:r>
                      <a:r>
                        <a:rPr lang="ru-RU" altLang="ko-KR" sz="9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глиттером</a:t>
                      </a:r>
                      <a:r>
                        <a:rPr lang="ru-RU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/>
                      <a:endParaRPr lang="en-US" altLang="ko-KR" sz="9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altLang="ko-KR" sz="9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7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/>
                      <a:endParaRPr lang="en-US" altLang="ko-KR" sz="9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altLang="ko-KR" sz="9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6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типы (тени-желе, тени-карандаш с аппликатором, тени-</a:t>
                      </a:r>
                      <a:r>
                        <a:rPr lang="ru-RU" altLang="ko-KR" sz="9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тинт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1969589" y="4232143"/>
            <a:ext cx="1782021" cy="49244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Kok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Kok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Cushion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Eyeshadow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051720" y="2420888"/>
            <a:ext cx="1697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Glitter shadow (10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083482" y="1618963"/>
            <a:ext cx="228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Single shadow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(30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614501" y="2742476"/>
            <a:ext cx="2485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Gradation multi Shadow 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92423" y="557191"/>
            <a:ext cx="2264509" cy="30777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Тени для глаз</a:t>
            </a:r>
            <a:endParaRPr lang="ko-KR" altLang="en-US" sz="1400" b="1" dirty="0" smtClean="0">
              <a:solidFill>
                <a:prstClr val="black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2" name="그림 21" descr="화면 캡처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99606" y="2828339"/>
            <a:ext cx="873461" cy="929577"/>
          </a:xfrm>
          <a:prstGeom prst="rect">
            <a:avLst/>
          </a:prstGeom>
        </p:spPr>
      </p:pic>
      <p:pic>
        <p:nvPicPr>
          <p:cNvPr id="23" name="그림 22" descr="화면 캡처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3968" y="1556792"/>
            <a:ext cx="776198" cy="750447"/>
          </a:xfrm>
          <a:prstGeom prst="rect">
            <a:avLst/>
          </a:prstGeom>
        </p:spPr>
      </p:pic>
      <p:pic>
        <p:nvPicPr>
          <p:cNvPr id="24" name="그림 23" descr="화면 캡처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5976" y="2348880"/>
            <a:ext cx="719603" cy="737594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2138858" y="5141600"/>
            <a:ext cx="2123265" cy="3693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Aqua Fix Waterproof Shine Jelly Shadow (6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9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그림 20" descr="화면 캡처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4492" y="5224680"/>
            <a:ext cx="454546" cy="455509"/>
          </a:xfrm>
          <a:prstGeom prst="rect">
            <a:avLst/>
          </a:prstGeom>
        </p:spPr>
      </p:pic>
      <p:pic>
        <p:nvPicPr>
          <p:cNvPr id="26" name="그림 25" descr="화면 캡처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7458" y="5224679"/>
            <a:ext cx="416743" cy="455509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2082093" y="3243030"/>
            <a:ext cx="1850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Dual Combo  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shadow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6475" y="3212976"/>
            <a:ext cx="859541" cy="57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직사각형 31"/>
          <p:cNvSpPr/>
          <p:nvPr/>
        </p:nvSpPr>
        <p:spPr>
          <a:xfrm>
            <a:off x="5564762" y="5173202"/>
            <a:ext cx="24858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Shine Jelly Shadow(2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76409" y="5279448"/>
            <a:ext cx="717248" cy="73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모서리가 둥근 직사각형 34"/>
          <p:cNvSpPr/>
          <p:nvPr/>
        </p:nvSpPr>
        <p:spPr>
          <a:xfrm>
            <a:off x="5621925" y="2747344"/>
            <a:ext cx="2262443" cy="35534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10104" y="4213068"/>
            <a:ext cx="521404" cy="82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5583058" y="1583344"/>
            <a:ext cx="1782021" cy="49244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Eco Soul Triple Dome Shadow (6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647848" y="3313531"/>
            <a:ext cx="2048720" cy="29238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Eco Soul Gradation Shadow (5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모서리가 둥근 직사각형 43"/>
          <p:cNvSpPr/>
          <p:nvPr/>
        </p:nvSpPr>
        <p:spPr>
          <a:xfrm>
            <a:off x="5665636" y="3313531"/>
            <a:ext cx="2033970" cy="444385"/>
          </a:xfrm>
          <a:prstGeom prst="round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5519398" y="2636912"/>
            <a:ext cx="307308" cy="1621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RE</a:t>
            </a:r>
            <a:endParaRPr lang="ko-KR" altLang="en-US" sz="800" dirty="0"/>
          </a:p>
        </p:txBody>
      </p:sp>
      <p:sp>
        <p:nvSpPr>
          <p:cNvPr id="46" name="오른쪽 화살표 45"/>
          <p:cNvSpPr/>
          <p:nvPr/>
        </p:nvSpPr>
        <p:spPr>
          <a:xfrm rot="5400000">
            <a:off x="6720805" y="3018457"/>
            <a:ext cx="278594" cy="40587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2013767" y="5141600"/>
            <a:ext cx="2077285" cy="53858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1916832" y="4988401"/>
            <a:ext cx="361340" cy="2043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DE</a:t>
            </a:r>
            <a:endParaRPr lang="ko-KR" altLang="en-US" sz="800" dirty="0"/>
          </a:p>
        </p:txBody>
      </p:sp>
      <p:sp>
        <p:nvSpPr>
          <p:cNvPr id="59" name="직사각형 58"/>
          <p:cNvSpPr/>
          <p:nvPr/>
        </p:nvSpPr>
        <p:spPr>
          <a:xfrm>
            <a:off x="5484636" y="3191308"/>
            <a:ext cx="558007" cy="203637"/>
          </a:xfrm>
          <a:prstGeom prst="rect">
            <a:avLst/>
          </a:prstGeom>
          <a:solidFill>
            <a:srgbClr val="CA3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/>
              <a:t>COMING SOON</a:t>
            </a:r>
            <a:endParaRPr lang="ko-KR" altLang="en-US" sz="700" dirty="0"/>
          </a:p>
        </p:txBody>
      </p:sp>
      <p:sp>
        <p:nvSpPr>
          <p:cNvPr id="47" name="직사각형 46"/>
          <p:cNvSpPr/>
          <p:nvPr/>
        </p:nvSpPr>
        <p:spPr>
          <a:xfrm>
            <a:off x="5564762" y="4242855"/>
            <a:ext cx="24858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Gel Lasting Eye Tint (10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0917" y="4173793"/>
            <a:ext cx="812740" cy="81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모서리가 둥근 직사각형 41"/>
          <p:cNvSpPr/>
          <p:nvPr/>
        </p:nvSpPr>
        <p:spPr>
          <a:xfrm>
            <a:off x="2156688" y="3016616"/>
            <a:ext cx="2232248" cy="216025"/>
          </a:xfrm>
          <a:prstGeom prst="round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1979712" y="2852937"/>
            <a:ext cx="558007" cy="203637"/>
          </a:xfrm>
          <a:prstGeom prst="rect">
            <a:avLst/>
          </a:prstGeom>
          <a:solidFill>
            <a:srgbClr val="CA3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/>
              <a:t>COMING SOON</a:t>
            </a:r>
            <a:endParaRPr lang="ko-KR" altLang="en-US" sz="700" dirty="0"/>
          </a:p>
        </p:txBody>
      </p:sp>
      <p:sp>
        <p:nvSpPr>
          <p:cNvPr id="52" name="직사각형 51"/>
          <p:cNvSpPr/>
          <p:nvPr/>
        </p:nvSpPr>
        <p:spPr>
          <a:xfrm>
            <a:off x="2084680" y="3005914"/>
            <a:ext cx="25922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Glitter shadow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[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₩ 4,500]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2068200" y="2142688"/>
            <a:ext cx="25922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Single 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shadow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(4) [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₩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3,500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57" name="모서리가 둥근 직사각형 56"/>
          <p:cNvSpPr/>
          <p:nvPr/>
        </p:nvSpPr>
        <p:spPr>
          <a:xfrm>
            <a:off x="2140208" y="2142688"/>
            <a:ext cx="2232248" cy="216025"/>
          </a:xfrm>
          <a:prstGeom prst="round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1907704" y="1988840"/>
            <a:ext cx="558007" cy="203637"/>
          </a:xfrm>
          <a:prstGeom prst="rect">
            <a:avLst/>
          </a:prstGeom>
          <a:solidFill>
            <a:srgbClr val="CA3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/>
              <a:t>COMING SOON</a:t>
            </a:r>
            <a:endParaRPr lang="ko-KR" altLang="en-US" sz="700" dirty="0"/>
          </a:p>
        </p:txBody>
      </p:sp>
      <p:sp>
        <p:nvSpPr>
          <p:cNvPr id="53" name="모서리가 둥근 직사각형 52"/>
          <p:cNvSpPr/>
          <p:nvPr/>
        </p:nvSpPr>
        <p:spPr>
          <a:xfrm>
            <a:off x="5593263" y="5192790"/>
            <a:ext cx="2077285" cy="53858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5559031" y="5038029"/>
            <a:ext cx="525137" cy="1826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/>
              <a:t>DROP</a:t>
            </a:r>
            <a:endParaRPr lang="ko-KR" altLang="en-US" sz="800" dirty="0"/>
          </a:p>
        </p:txBody>
      </p:sp>
      <p:pic>
        <p:nvPicPr>
          <p:cNvPr id="4" name="그림 3" descr="화면 캡처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5079" y="1614185"/>
            <a:ext cx="732125" cy="528503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539552" y="1107414"/>
            <a:ext cx="1296144" cy="354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142895" y="1039907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Цена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9552" y="1198766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Вид</a:t>
            </a:r>
          </a:p>
        </p:txBody>
      </p:sp>
    </p:spTree>
    <p:extLst>
      <p:ext uri="{BB962C8B-B14F-4D97-AF65-F5344CB8AC3E}">
        <p14:creationId xmlns:p14="http://schemas.microsoft.com/office/powerpoint/2010/main" xmlns="" val="3498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prstClr val="white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Позиционная карта декоративной косметики </a:t>
            </a:r>
            <a:r>
              <a:rPr lang="ru-RU" altLang="ko-KR" sz="1600" b="1" dirty="0">
                <a:solidFill>
                  <a:srgbClr val="FFFF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- глаза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8395" y="760200"/>
            <a:ext cx="2264509" cy="30777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Тушь</a:t>
            </a:r>
            <a:endParaRPr lang="ko-KR" altLang="en-US" sz="1400" b="1" dirty="0" smtClean="0">
              <a:solidFill>
                <a:prstClr val="black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8216983"/>
              </p:ext>
            </p:extLst>
          </p:nvPr>
        </p:nvGraphicFramePr>
        <p:xfrm>
          <a:off x="510593" y="1268978"/>
          <a:ext cx="8237871" cy="5112568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1373555"/>
                <a:gridCol w="3183777"/>
                <a:gridCol w="3680539"/>
              </a:tblGrid>
              <a:tr h="4575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1" u="none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Низкая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₩ 4,000~ 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B2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₩ 8,900~ 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B2AB"/>
                    </a:solidFill>
                  </a:tcPr>
                </a:tc>
              </a:tr>
              <a:tr h="84305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Традиционная</a:t>
                      </a:r>
                      <a:r>
                        <a:rPr lang="en-US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ko-KR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Eco Soul Waterproof </a:t>
                      </a:r>
                    </a:p>
                    <a:p>
                      <a:pPr lvl="0"/>
                      <a:r>
                        <a:rPr lang="en-US" altLang="ko-KR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Gel Mascara (2)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ko-KR" sz="1000" dirty="0" smtClean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Eco Soul 3motion Mascara (2)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 дополнительной функцией, направленного</a:t>
                      </a:r>
                      <a:r>
                        <a:rPr lang="ru-RU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действия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altLang="ko-KR" sz="1000" dirty="0" smtClean="0"/>
                    </a:p>
                    <a:p>
                      <a:pPr lvl="0"/>
                      <a:endParaRPr lang="en-US" altLang="ko-KR" sz="1000" dirty="0" smtClean="0"/>
                    </a:p>
                    <a:p>
                      <a:pPr lvl="0"/>
                      <a:endParaRPr lang="en-US" altLang="ko-KR" sz="1000" dirty="0" smtClean="0"/>
                    </a:p>
                    <a:p>
                      <a:pPr lvl="0"/>
                      <a:endParaRPr lang="en-US" altLang="ko-KR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/>
                      <a:endParaRPr lang="en-US" altLang="ko-KR" sz="10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" name="Picture 6" descr="샘물 이지 컬링 마스카라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3131405" y="1705982"/>
            <a:ext cx="315202" cy="111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그림 52" descr="화면 캡처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7344141" y="1730034"/>
            <a:ext cx="445887" cy="805595"/>
          </a:xfrm>
          <a:prstGeom prst="rect">
            <a:avLst/>
          </a:prstGeom>
        </p:spPr>
      </p:pic>
      <p:pic>
        <p:nvPicPr>
          <p:cNvPr id="54" name="그림 53" descr="화면 캡처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7279269" y="3098710"/>
            <a:ext cx="469179" cy="912049"/>
          </a:xfrm>
          <a:prstGeom prst="rect">
            <a:avLst/>
          </a:prstGeom>
        </p:spPr>
      </p:pic>
      <p:pic>
        <p:nvPicPr>
          <p:cNvPr id="56" name="그림 55" descr="화면 캡처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7194336" y="5312998"/>
            <a:ext cx="360027" cy="776808"/>
          </a:xfrm>
          <a:prstGeom prst="rect">
            <a:avLst/>
          </a:prstGeom>
        </p:spPr>
      </p:pic>
      <p:sp>
        <p:nvSpPr>
          <p:cNvPr id="57" name="직사각형 56"/>
          <p:cNvSpPr/>
          <p:nvPr/>
        </p:nvSpPr>
        <p:spPr>
          <a:xfrm>
            <a:off x="2051720" y="1909887"/>
            <a:ext cx="22691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 Easy Mascara (2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114782" y="4590559"/>
            <a:ext cx="2025170" cy="400110"/>
          </a:xfrm>
          <a:prstGeom prst="rect">
            <a:avLst/>
          </a:prstGeom>
          <a:ln w="19050">
            <a:noFill/>
          </a:ln>
        </p:spPr>
        <p:txBody>
          <a:bodyPr wrap="square" lIns="36000" rIns="36000">
            <a:spAutoFit/>
          </a:bodyPr>
          <a:lstStyle/>
          <a:p>
            <a:pPr lvl="0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 Boosting Mascara (3) 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Base , Ampoule,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Fixer</a:t>
            </a:r>
            <a:endParaRPr lang="en-US" altLang="ko-KR" sz="10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그림 18" descr="화면 캡처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20885" y="4547436"/>
            <a:ext cx="359764" cy="817835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2051719" y="2722042"/>
            <a:ext cx="2628929" cy="969496"/>
          </a:xfrm>
          <a:prstGeom prst="rect">
            <a:avLst/>
          </a:prstGeom>
          <a:ln w="19050">
            <a:noFill/>
          </a:ln>
        </p:spPr>
        <p:txBody>
          <a:bodyPr wrap="square" lIns="36000" rIns="36000">
            <a:spAutoFit/>
          </a:bodyPr>
          <a:lstStyle/>
          <a:p>
            <a:pPr lvl="0"/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Perfect Mascara (2) </a:t>
            </a:r>
            <a:endParaRPr lang="en-US" altLang="ko-KR" sz="1000" dirty="0" smtClean="0"/>
          </a:p>
          <a:p>
            <a:pPr marL="171450" lvl="0" indent="-171450">
              <a:buFont typeface="Wingdings" pitchFamily="2" charset="2"/>
              <a:buChar char="§"/>
            </a:pPr>
            <a:endParaRPr lang="en-US" altLang="ko-KR" sz="1000" dirty="0" smtClean="0"/>
          </a:p>
          <a:p>
            <a:pPr marL="171450" lvl="0" indent="-171450">
              <a:buFont typeface="Wingdings" pitchFamily="2" charset="2"/>
              <a:buChar char="§"/>
            </a:pPr>
            <a:r>
              <a:rPr lang="en-US" altLang="ko-KR" sz="1000" dirty="0" smtClean="0"/>
              <a:t>Power Mascara(4</a:t>
            </a:r>
            <a:r>
              <a:rPr lang="en-US" altLang="ko-KR" sz="1000" dirty="0" smtClean="0"/>
              <a:t>)</a:t>
            </a:r>
            <a:endParaRPr lang="en-US" altLang="ko-KR" sz="1000" dirty="0" smtClean="0"/>
          </a:p>
          <a:p>
            <a:pPr lvl="0"/>
            <a:r>
              <a:rPr lang="en-US" altLang="ko-KR" sz="800" i="1" dirty="0" smtClean="0"/>
              <a:t>=&gt;</a:t>
            </a:r>
            <a:r>
              <a:rPr lang="ru-RU" altLang="ko-KR" sz="800" i="1" dirty="0" smtClean="0"/>
              <a:t> 2 товарных позиции будут обновлены</a:t>
            </a:r>
            <a:endParaRPr lang="en-US" altLang="ko-KR" sz="800" i="1" dirty="0" smtClean="0"/>
          </a:p>
          <a:p>
            <a:pPr lvl="0"/>
            <a:endParaRPr lang="en-US" altLang="ko-KR" sz="9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그림 21" descr="화면 캡처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4396177" y="2600596"/>
            <a:ext cx="160250" cy="97027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5195689" y="4514684"/>
            <a:ext cx="2889264" cy="369332"/>
          </a:xfrm>
          <a:prstGeom prst="rect">
            <a:avLst/>
          </a:prstGeom>
          <a:ln w="19050">
            <a:noFill/>
          </a:ln>
        </p:spPr>
        <p:txBody>
          <a:bodyPr wrap="square" lIns="36000" rIns="36000">
            <a:spAutoFit/>
          </a:bodyPr>
          <a:lstStyle/>
          <a:p>
            <a:pPr lvl="0"/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Aqua Fix 2X Mascara (1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/>
          </a:p>
          <a:p>
            <a:pPr lvl="0"/>
            <a:r>
              <a:rPr lang="en-US" altLang="ko-KR" sz="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=&gt; </a:t>
            </a:r>
            <a:r>
              <a:rPr lang="ru-RU" altLang="ko-KR" sz="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выпуск </a:t>
            </a:r>
            <a:r>
              <a:rPr lang="en-US" altLang="ko-KR" sz="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Lash Mascara </a:t>
            </a:r>
            <a:r>
              <a:rPr lang="ru-RU" altLang="ko-KR" sz="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будет прекращен</a:t>
            </a:r>
            <a:endParaRPr lang="en-US" altLang="ko-KR" sz="8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168233" y="5496382"/>
            <a:ext cx="242810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90 Mascara (1) </a:t>
            </a:r>
          </a:p>
        </p:txBody>
      </p:sp>
      <p:pic>
        <p:nvPicPr>
          <p:cNvPr id="24" name="그림 23" descr="화면 캡처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7741294" y="4141970"/>
            <a:ext cx="231253" cy="953218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2075664" y="3711097"/>
            <a:ext cx="1731783" cy="230832"/>
          </a:xfrm>
          <a:prstGeom prst="rect">
            <a:avLst/>
          </a:prstGeom>
          <a:ln w="19050">
            <a:noFill/>
          </a:ln>
        </p:spPr>
        <p:txBody>
          <a:bodyPr wrap="square" lIns="36000" rIns="36000">
            <a:spAutoFit/>
          </a:bodyPr>
          <a:lstStyle/>
          <a:p>
            <a:pPr lvl="0"/>
            <a:r>
              <a:rPr lang="en-US" altLang="ko-KR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3D Slim  Mascara (1)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45324" y="3527326"/>
            <a:ext cx="363397" cy="87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직사각형 29"/>
          <p:cNvSpPr/>
          <p:nvPr/>
        </p:nvSpPr>
        <p:spPr>
          <a:xfrm>
            <a:off x="5168233" y="4965161"/>
            <a:ext cx="2860151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Eco Soul Double King Mascara(2)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1247" y="4753390"/>
            <a:ext cx="601281" cy="7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5111018" y="5334326"/>
            <a:ext cx="361340" cy="2043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DE</a:t>
            </a:r>
            <a:endParaRPr lang="ko-KR" altLang="en-US" sz="800" dirty="0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2013767" y="1881311"/>
            <a:ext cx="2307118" cy="274797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1934112" y="1760067"/>
            <a:ext cx="477648" cy="2043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DROP</a:t>
            </a:r>
            <a:endParaRPr lang="ko-KR" altLang="en-US" sz="800" dirty="0"/>
          </a:p>
        </p:txBody>
      </p:sp>
      <p:sp>
        <p:nvSpPr>
          <p:cNvPr id="34" name="직사각형 33"/>
          <p:cNvSpPr/>
          <p:nvPr/>
        </p:nvSpPr>
        <p:spPr>
          <a:xfrm>
            <a:off x="1926100" y="2612529"/>
            <a:ext cx="346867" cy="1621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RE</a:t>
            </a:r>
            <a:endParaRPr lang="ko-KR" altLang="en-US" sz="800" dirty="0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2012651" y="2764373"/>
            <a:ext cx="2308234" cy="927165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5150003" y="4542507"/>
            <a:ext cx="2143735" cy="34150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5121428" y="4418350"/>
            <a:ext cx="346867" cy="1621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RE</a:t>
            </a:r>
            <a:endParaRPr lang="ko-KR" altLang="en-US" sz="800" dirty="0"/>
          </a:p>
        </p:txBody>
      </p:sp>
      <p:sp>
        <p:nvSpPr>
          <p:cNvPr id="42" name="직사각형 41"/>
          <p:cNvSpPr/>
          <p:nvPr/>
        </p:nvSpPr>
        <p:spPr>
          <a:xfrm>
            <a:off x="5168233" y="6072276"/>
            <a:ext cx="27336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Big Volume Mascara(2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5168234" y="5522282"/>
            <a:ext cx="1621158" cy="341509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5195689" y="6072276"/>
            <a:ext cx="2561584" cy="246222"/>
          </a:xfrm>
          <a:prstGeom prst="round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5113799" y="5922777"/>
            <a:ext cx="558007" cy="203637"/>
          </a:xfrm>
          <a:prstGeom prst="rect">
            <a:avLst/>
          </a:prstGeom>
          <a:solidFill>
            <a:srgbClr val="CA3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/>
              <a:t>COMING SOON</a:t>
            </a:r>
            <a:endParaRPr lang="ko-KR" altLang="en-US" sz="700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37758" y="1284570"/>
            <a:ext cx="1296144" cy="416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185830" y="12528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Цена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7758" y="1454587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Вид</a:t>
            </a:r>
          </a:p>
        </p:txBody>
      </p:sp>
    </p:spTree>
    <p:extLst>
      <p:ext uri="{BB962C8B-B14F-4D97-AF65-F5344CB8AC3E}">
        <p14:creationId xmlns:p14="http://schemas.microsoft.com/office/powerpoint/2010/main" xmlns="" val="4196478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590491"/>
            <a:ext cx="3084261" cy="30777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Лайнеры для глаз</a:t>
            </a:r>
            <a:endParaRPr lang="ko-KR" altLang="en-US" sz="14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prstClr val="white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Позиционная карта декоративной косметики </a:t>
            </a:r>
            <a:r>
              <a:rPr lang="ru-RU" altLang="ko-KR" sz="1600" b="1" dirty="0">
                <a:solidFill>
                  <a:srgbClr val="FFFF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- глаза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7179239"/>
              </p:ext>
            </p:extLst>
          </p:nvPr>
        </p:nvGraphicFramePr>
        <p:xfrm>
          <a:off x="755576" y="1052737"/>
          <a:ext cx="7560840" cy="5604947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1048361"/>
                <a:gridCol w="2872747"/>
                <a:gridCol w="3639732"/>
              </a:tblGrid>
              <a:tr h="3925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u="sng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Низкая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₩3,500~ 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B2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₩ 7,000~ 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B2AB"/>
                    </a:solidFill>
                  </a:tcPr>
                </a:tc>
              </a:tr>
              <a:tr h="1999509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Карандаши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altLang="ko-KR" sz="9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altLang="ko-KR" sz="9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28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Подводки</a:t>
                      </a:r>
                      <a:r>
                        <a:rPr lang="ru-RU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(жидкие, </a:t>
                      </a:r>
                      <a:r>
                        <a:rPr lang="ru-RU" altLang="ko-KR" sz="9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гелевые</a:t>
                      </a:r>
                      <a:r>
                        <a:rPr lang="ru-RU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подводка-фломастер)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altLang="ko-KR" sz="9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1918867" y="2008034"/>
            <a:ext cx="2293093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Under Eye Maker (3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825872" y="2408144"/>
            <a:ext cx="2382105" cy="2308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Waterproof Gel Eyeliner </a:t>
            </a:r>
            <a:r>
              <a:rPr lang="en-US" altLang="ko-KR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ko-KR" sz="9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그림 11" descr="화면 캡처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07299" y="1830871"/>
            <a:ext cx="950129" cy="1112823"/>
          </a:xfrm>
          <a:prstGeom prst="rect">
            <a:avLst/>
          </a:prstGeom>
        </p:spPr>
      </p:pic>
      <p:pic>
        <p:nvPicPr>
          <p:cNvPr id="36" name="Picture 20" descr="에코 소울 어드밴스 워터프루프 아이라이너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7333251" y="3254944"/>
            <a:ext cx="338062" cy="86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4739617" y="3499541"/>
            <a:ext cx="261998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 Advanced </a:t>
            </a:r>
            <a:r>
              <a:rPr lang="en-US" altLang="ko-KR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Waterproof </a:t>
            </a:r>
            <a:r>
              <a:rPr lang="en-US" altLang="ko-K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Eyeliner </a:t>
            </a:r>
            <a:r>
              <a:rPr lang="en-US" altLang="ko-KR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(2) 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4741183" y="6003771"/>
            <a:ext cx="228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ko-K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</a:t>
            </a:r>
            <a:r>
              <a:rPr lang="en-US" altLang="ko-KR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Brush Liner (2</a:t>
            </a:r>
            <a:r>
              <a:rPr lang="en-US" altLang="ko-K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800" dirty="0" smtClean="0">
              <a:solidFill>
                <a:prstClr val="black"/>
              </a:solidFill>
            </a:endParaRPr>
          </a:p>
        </p:txBody>
      </p:sp>
      <p:pic>
        <p:nvPicPr>
          <p:cNvPr id="26" name="그림 25" descr="화면 캡처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34703" y="2380875"/>
            <a:ext cx="924990" cy="966629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4739617" y="4495716"/>
            <a:ext cx="2738703" cy="24006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Henna Marker Eyeliner (2</a:t>
            </a:r>
            <a:r>
              <a:rPr lang="en-US" altLang="ko-K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45389" y="4312952"/>
            <a:ext cx="325177" cy="63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58438" y="5254771"/>
            <a:ext cx="277520" cy="50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직사각형 32"/>
          <p:cNvSpPr/>
          <p:nvPr/>
        </p:nvSpPr>
        <p:spPr>
          <a:xfrm>
            <a:off x="1918867" y="3745272"/>
            <a:ext cx="2293093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Liquid Eyeliner (2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1918867" y="4272654"/>
            <a:ext cx="2293093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Easy Eyeliner (2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16193" y="6207359"/>
            <a:ext cx="668947" cy="53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직사각형 49"/>
          <p:cNvSpPr/>
          <p:nvPr/>
        </p:nvSpPr>
        <p:spPr>
          <a:xfrm>
            <a:off x="4729855" y="6429843"/>
            <a:ext cx="228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ko-K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Power Edge Eyeliner(4</a:t>
            </a:r>
            <a:r>
              <a:rPr lang="en-US" altLang="ko-K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81123" y="5893008"/>
            <a:ext cx="526640" cy="58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11201" y="3582147"/>
            <a:ext cx="332794" cy="72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4740373" y="4965251"/>
            <a:ext cx="3095473" cy="24006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Extreme Shine Eyeliner (6</a:t>
            </a:r>
            <a:r>
              <a:rPr lang="en-US" altLang="ko-K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800" dirty="0" smtClean="0"/>
          </a:p>
        </p:txBody>
      </p:sp>
      <p:sp>
        <p:nvSpPr>
          <p:cNvPr id="55" name="직사각형 54"/>
          <p:cNvSpPr/>
          <p:nvPr/>
        </p:nvSpPr>
        <p:spPr>
          <a:xfrm>
            <a:off x="4758495" y="4025349"/>
            <a:ext cx="2738703" cy="24006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Power Proof Tank Liner(2</a:t>
            </a:r>
            <a:r>
              <a:rPr lang="en-US" altLang="ko-KR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altLang="ko-KR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3096"/>
            <a:ext cx="29049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758495" y="5312079"/>
            <a:ext cx="25759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" dirty="0"/>
              <a:t>Eco Soul Extreme Shine Eyeliner </a:t>
            </a:r>
            <a:r>
              <a:rPr lang="en-US" altLang="ko-KR" sz="800" dirty="0" smtClean="0"/>
              <a:t>Glam</a:t>
            </a:r>
            <a:r>
              <a:rPr lang="en-US" altLang="ko-K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</a:t>
            </a:r>
            <a:r>
              <a:rPr lang="en-US" altLang="ko-K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800" dirty="0"/>
          </a:p>
        </p:txBody>
      </p:sp>
      <p:pic>
        <p:nvPicPr>
          <p:cNvPr id="9" name="그림 8" descr="화면 캡처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5248" y="3956893"/>
            <a:ext cx="338693" cy="631521"/>
          </a:xfrm>
          <a:prstGeom prst="rect">
            <a:avLst/>
          </a:prstGeom>
        </p:spPr>
      </p:pic>
      <p:pic>
        <p:nvPicPr>
          <p:cNvPr id="10" name="그림 9" descr="화면 캡처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9244" y="4799506"/>
            <a:ext cx="542019" cy="703977"/>
          </a:xfrm>
          <a:prstGeom prst="rect">
            <a:avLst/>
          </a:prstGeom>
        </p:spPr>
      </p:pic>
      <p:sp>
        <p:nvSpPr>
          <p:cNvPr id="35" name="직사각형 34"/>
          <p:cNvSpPr/>
          <p:nvPr/>
        </p:nvSpPr>
        <p:spPr>
          <a:xfrm>
            <a:off x="4825873" y="1590805"/>
            <a:ext cx="3095473" cy="2585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</a:t>
            </a:r>
            <a:r>
              <a:rPr lang="en-US" altLang="ko-KR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Powerproof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Super Slim Eyeliner (2) </a:t>
            </a:r>
            <a:endParaRPr lang="en-US" altLang="ko-KR" sz="900" dirty="0" smtClean="0"/>
          </a:p>
        </p:txBody>
      </p:sp>
      <p:pic>
        <p:nvPicPr>
          <p:cNvPr id="11" name="그림 10" descr="화면 캡처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5617" y="1504076"/>
            <a:ext cx="326783" cy="815729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779811" y="1034071"/>
            <a:ext cx="983877" cy="420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3568" y="1208366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Вид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85830" y="1034071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Цена</a:t>
            </a:r>
          </a:p>
        </p:txBody>
      </p:sp>
    </p:spTree>
    <p:extLst>
      <p:ext uri="{BB962C8B-B14F-4D97-AF65-F5344CB8AC3E}">
        <p14:creationId xmlns:p14="http://schemas.microsoft.com/office/powerpoint/2010/main" xmlns="" val="41929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5293" y="588005"/>
            <a:ext cx="3364504" cy="30777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Средства для макияжа бровей</a:t>
            </a:r>
            <a:endParaRPr lang="ko-KR" altLang="en-US" sz="14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altLang="ko-KR" sz="1600" b="1" dirty="0">
                <a:solidFill>
                  <a:prstClr val="white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Позиционная карта декоративной косметики </a:t>
            </a:r>
            <a:r>
              <a:rPr lang="ru-RU" altLang="ko-KR" sz="1600" b="1" dirty="0">
                <a:solidFill>
                  <a:srgbClr val="FFFF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- </a:t>
            </a:r>
            <a:r>
              <a:rPr lang="ru-RU" altLang="ko-KR" sz="1600" b="1" dirty="0" smtClean="0">
                <a:solidFill>
                  <a:srgbClr val="FFFF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брови</a:t>
            </a:r>
            <a:endParaRPr lang="ru-RU" altLang="ko-KR" sz="1600" b="1" dirty="0">
              <a:solidFill>
                <a:srgbClr val="FFFF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0094430"/>
              </p:ext>
            </p:extLst>
          </p:nvPr>
        </p:nvGraphicFramePr>
        <p:xfrm>
          <a:off x="275948" y="1052736"/>
          <a:ext cx="8400508" cy="3744416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1227368"/>
                <a:gridCol w="3511850"/>
                <a:gridCol w="3661290"/>
              </a:tblGrid>
              <a:tr h="4051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u="sng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Низкая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₩ 2,500~ ]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B2A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[</a:t>
                      </a:r>
                      <a:r>
                        <a:rPr lang="en-US" altLang="ko-KR" sz="9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₩ 6,900~ ]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B2AB"/>
                    </a:solidFill>
                  </a:tcPr>
                </a:tc>
              </a:tr>
              <a:tr h="1509278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Карандаши и маркеры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n-US" altLang="ko-KR" sz="900" dirty="0" smtClean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9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Прочие продукты (тушь для бровей, тени для бровей)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직사각형 16"/>
          <p:cNvSpPr/>
          <p:nvPr/>
        </p:nvSpPr>
        <p:spPr>
          <a:xfrm>
            <a:off x="1572090" y="1556394"/>
            <a:ext cx="2088231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Artlook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Eyebrow (</a:t>
            </a:r>
            <a:r>
              <a:rPr lang="en-US" altLang="ko-KR" sz="10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163147" y="3172448"/>
            <a:ext cx="1641102" cy="46166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Eyebrow Kit(2)</a:t>
            </a:r>
          </a:p>
          <a:p>
            <a:pPr>
              <a:lnSpc>
                <a:spcPct val="120000"/>
              </a:lnSpc>
            </a:pP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626658" y="3094647"/>
            <a:ext cx="1694487" cy="44319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Browcara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(3)</a:t>
            </a:r>
          </a:p>
          <a:p>
            <a:pPr>
              <a:lnSpc>
                <a:spcPct val="120000"/>
              </a:lnSpc>
            </a:pPr>
            <a:endParaRPr lang="en-US" altLang="ko-KR" sz="9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 descr="샘물 아트룩 아이브로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60322" y="1557796"/>
            <a:ext cx="1029157" cy="102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 descr="화면 캡처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75038" y="3146286"/>
            <a:ext cx="970565" cy="1410223"/>
          </a:xfrm>
          <a:prstGeom prst="rect">
            <a:avLst/>
          </a:prstGeom>
        </p:spPr>
      </p:pic>
      <p:pic>
        <p:nvPicPr>
          <p:cNvPr id="12" name="그림 11" descr="화면 캡처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09213" y="3117314"/>
            <a:ext cx="325572" cy="152611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73662" y="3137111"/>
            <a:ext cx="1010706" cy="596735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163146" y="1669323"/>
            <a:ext cx="2721222" cy="46166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Henna Marker Brow (2)</a:t>
            </a: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44295" y="1524659"/>
            <a:ext cx="346219" cy="73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5163146" y="2277537"/>
            <a:ext cx="2721222" cy="64633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Waterproof Soft Eyebrow (4)</a:t>
            </a:r>
          </a:p>
          <a:p>
            <a:pPr>
              <a:lnSpc>
                <a:spcPct val="120000"/>
              </a:lnSpc>
            </a:pPr>
            <a:endParaRPr lang="en-US" altLang="ko-KR" sz="1000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66671" y="2039976"/>
            <a:ext cx="377126" cy="85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직사각형 18"/>
          <p:cNvSpPr/>
          <p:nvPr/>
        </p:nvSpPr>
        <p:spPr>
          <a:xfrm>
            <a:off x="1547664" y="2132856"/>
            <a:ext cx="2160240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 </a:t>
            </a:r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Artlook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Eyebrow(refill) (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1547664" y="2132856"/>
            <a:ext cx="2160240" cy="432048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1513006" y="2022117"/>
            <a:ext cx="354262" cy="1786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DE</a:t>
            </a:r>
            <a:endParaRPr lang="ko-KR" altLang="en-US" sz="8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99092" y="1099837"/>
            <a:ext cx="1213913" cy="364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99592" y="1027951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Цена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3613" y="1208365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Вид</a:t>
            </a:r>
          </a:p>
        </p:txBody>
      </p:sp>
    </p:spTree>
    <p:extLst>
      <p:ext uri="{BB962C8B-B14F-4D97-AF65-F5344CB8AC3E}">
        <p14:creationId xmlns:p14="http://schemas.microsoft.com/office/powerpoint/2010/main" xmlns="" val="4276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4174686"/>
              </p:ext>
            </p:extLst>
          </p:nvPr>
        </p:nvGraphicFramePr>
        <p:xfrm>
          <a:off x="476415" y="980728"/>
          <a:ext cx="7984017" cy="5711178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1215265"/>
                <a:gridCol w="6768752"/>
              </a:tblGrid>
              <a:tr h="3530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Низкая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08068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Декоративные лаки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790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Специальное средство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для ухода за ногтями (база, финишное покрытие)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Наклейки</a:t>
                      </a:r>
                      <a:r>
                        <a:rPr lang="en-US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</a:p>
                    <a:p>
                      <a:pPr algn="ctr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стразы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9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Средство для снятия лака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-4686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prstClr val="white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Позиционная карта </a:t>
            </a:r>
            <a:r>
              <a:rPr lang="ru-RU" altLang="ko-KR" sz="1600" b="1" dirty="0" smtClean="0">
                <a:solidFill>
                  <a:prstClr val="white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средств для маникюра </a:t>
            </a:r>
            <a:r>
              <a:rPr lang="en-US" altLang="ko-KR" sz="1600" b="1" dirty="0" smtClean="0">
                <a:solidFill>
                  <a:srgbClr val="FFFF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1</a:t>
            </a:r>
            <a:endParaRPr lang="ko-KR" altLang="en-US" sz="1600" b="1" dirty="0">
              <a:solidFill>
                <a:srgbClr val="FFFF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889295" y="1382824"/>
            <a:ext cx="6433274" cy="2316019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Nails 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около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60 -65 </a:t>
            </a:r>
            <a:r>
              <a:rPr lang="ru-RU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цветов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Hot Summer (5) </a:t>
            </a:r>
            <a:endParaRPr lang="en-US" altLang="ko-KR" sz="900" dirty="0" smtClean="0">
              <a:solidFill>
                <a:prstClr val="black"/>
              </a:solidFill>
              <a:latin typeface="Arial" pitchFamily="34" charset="0"/>
              <a:ea typeface="바탕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Nude (5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)</a:t>
            </a:r>
            <a:endParaRPr lang="en-US" altLang="ko-KR" sz="900" dirty="0">
              <a:solidFill>
                <a:prstClr val="black"/>
              </a:solidFill>
              <a:latin typeface="Arial" pitchFamily="34" charset="0"/>
              <a:ea typeface="바탕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Pastel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(10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900" dirty="0" smtClean="0">
              <a:solidFill>
                <a:prstClr val="black"/>
              </a:solidFill>
              <a:latin typeface="Arial" pitchFamily="34" charset="0"/>
              <a:ea typeface="바탕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Vivid (12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)</a:t>
            </a:r>
            <a:endParaRPr lang="en-US" altLang="ko-KR" sz="900" dirty="0">
              <a:solidFill>
                <a:prstClr val="black"/>
              </a:solidFill>
              <a:latin typeface="Arial" pitchFamily="34" charset="0"/>
              <a:ea typeface="바탕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Candy (15)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Regular (3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)</a:t>
            </a:r>
            <a:endParaRPr lang="en-US" altLang="ko-KR" sz="900" dirty="0" smtClean="0">
              <a:solidFill>
                <a:prstClr val="black"/>
              </a:solidFill>
              <a:latin typeface="Arial" pitchFamily="34" charset="0"/>
              <a:ea typeface="바탕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Glitter (10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)</a:t>
            </a:r>
            <a:endParaRPr lang="en-US" altLang="ko-KR" sz="900" dirty="0" smtClean="0">
              <a:solidFill>
                <a:prstClr val="black"/>
              </a:solidFill>
              <a:latin typeface="Arial" pitchFamily="34" charset="0"/>
              <a:ea typeface="바탕"/>
              <a:cs typeface="Arial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Telling Nails(5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ea typeface="바탕"/>
              <a:cs typeface="Arial" pitchFamily="34" charset="0"/>
            </a:endParaRPr>
          </a:p>
          <a:p>
            <a:pPr algn="just"/>
            <a:r>
              <a:rPr lang="en-US" altLang="ko-KR" sz="1000" dirty="0" smtClean="0">
                <a:solidFill>
                  <a:srgbClr val="D62031"/>
                </a:solidFill>
                <a:latin typeface="Arial" pitchFamily="34" charset="0"/>
                <a:ea typeface="바탕"/>
                <a:cs typeface="Arial" pitchFamily="34" charset="0"/>
              </a:rPr>
              <a:t>*</a:t>
            </a:r>
            <a:r>
              <a:rPr lang="ru-RU" altLang="ko-KR" sz="1000" dirty="0" smtClean="0">
                <a:solidFill>
                  <a:srgbClr val="D62031"/>
                </a:solidFill>
                <a:latin typeface="Arial" pitchFamily="34" charset="0"/>
                <a:ea typeface="바탕"/>
                <a:cs typeface="Arial" pitchFamily="34" charset="0"/>
              </a:rPr>
              <a:t> В </a:t>
            </a:r>
            <a:r>
              <a:rPr lang="ru-RU" altLang="ko-KR" sz="1000" dirty="0">
                <a:solidFill>
                  <a:srgbClr val="D62031"/>
                </a:solidFill>
                <a:latin typeface="Arial" pitchFamily="34" charset="0"/>
                <a:ea typeface="바탕"/>
                <a:cs typeface="Arial" pitchFamily="34" charset="0"/>
              </a:rPr>
              <a:t>зависимости от </a:t>
            </a:r>
            <a:r>
              <a:rPr lang="ru-RU" altLang="ko-KR" sz="1000" dirty="0" smtClean="0">
                <a:solidFill>
                  <a:srgbClr val="D62031"/>
                </a:solidFill>
                <a:latin typeface="Arial" pitchFamily="34" charset="0"/>
                <a:ea typeface="바탕"/>
                <a:cs typeface="Arial" pitchFamily="34" charset="0"/>
              </a:rPr>
              <a:t>сезонного тренда палитра цветов может меняться, исключая и включая новые оттенки.</a:t>
            </a:r>
            <a:r>
              <a:rPr lang="en-US" altLang="ko-KR" sz="1000" i="1" dirty="0" smtClean="0">
                <a:solidFill>
                  <a:srgbClr val="D62031"/>
                </a:solidFill>
                <a:latin typeface="Arial" pitchFamily="34" charset="0"/>
                <a:ea typeface="바탕"/>
                <a:cs typeface="Arial" pitchFamily="34" charset="0"/>
              </a:rPr>
              <a:t> </a:t>
            </a:r>
            <a:endParaRPr lang="en-US" altLang="ko-KR" sz="1000" i="1" u="sng" dirty="0">
              <a:solidFill>
                <a:srgbClr val="D62031"/>
              </a:solidFill>
              <a:latin typeface="Arial" pitchFamily="34" charset="0"/>
              <a:ea typeface="바탕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786343" y="4226764"/>
            <a:ext cx="2150717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Nail Care (2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ea typeface="바탕"/>
              <a:cs typeface="Arial" pitchFamily="34" charset="0"/>
            </a:endParaRPr>
          </a:p>
        </p:txBody>
      </p:sp>
      <p:pic>
        <p:nvPicPr>
          <p:cNvPr id="26" name="그림 25" descr="화면 캡처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40180" y="4094846"/>
            <a:ext cx="251388" cy="599768"/>
          </a:xfrm>
          <a:prstGeom prst="rect">
            <a:avLst/>
          </a:prstGeom>
        </p:spPr>
      </p:pic>
      <p:pic>
        <p:nvPicPr>
          <p:cNvPr id="27" name="그림 26" descr="화면 캡처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6926" y="4116448"/>
            <a:ext cx="232653" cy="588476"/>
          </a:xfrm>
          <a:prstGeom prst="rect">
            <a:avLst/>
          </a:prstGeom>
        </p:spPr>
      </p:pic>
      <p:pic>
        <p:nvPicPr>
          <p:cNvPr id="33" name="그림 32" descr="화면 캡처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63404" y="4917077"/>
            <a:ext cx="604940" cy="536558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4929944" y="4999989"/>
            <a:ext cx="2594431" cy="230832"/>
          </a:xfrm>
          <a:prstGeom prst="rect">
            <a:avLst/>
          </a:prstGeom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Aqua Fix Twinkle Fish(7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900" dirty="0" smtClean="0">
              <a:solidFill>
                <a:prstClr val="black"/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916069" y="5551937"/>
            <a:ext cx="2878273" cy="230832"/>
          </a:xfrm>
          <a:prstGeom prst="rect">
            <a:avLst/>
          </a:prstGeom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Aqua Fix Water-free Nail Sticker (2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900" dirty="0" smtClean="0">
              <a:solidFill>
                <a:prstClr val="black"/>
              </a:solidFill>
            </a:endParaRPr>
          </a:p>
        </p:txBody>
      </p:sp>
      <p:pic>
        <p:nvPicPr>
          <p:cNvPr id="36" name="그림 35" descr="화면 캡처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0323" y="5230822"/>
            <a:ext cx="293532" cy="672148"/>
          </a:xfrm>
          <a:prstGeom prst="rect">
            <a:avLst/>
          </a:prstGeom>
        </p:spPr>
      </p:pic>
      <p:pic>
        <p:nvPicPr>
          <p:cNvPr id="38" name="그림 37" descr="화면 캡처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34634" y="6001877"/>
            <a:ext cx="236469" cy="692051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1797012" y="6214440"/>
            <a:ext cx="2277067" cy="2308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Nail Remover (1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900" dirty="0" smtClean="0">
              <a:solidFill>
                <a:prstClr val="black"/>
              </a:solidFill>
              <a:latin typeface="Arial" pitchFamily="34" charset="0"/>
              <a:ea typeface="바탕"/>
              <a:cs typeface="Arial" pitchFamily="34" charset="0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1721507" y="4735455"/>
            <a:ext cx="3384425" cy="369332"/>
          </a:xfrm>
          <a:prstGeom prst="rect">
            <a:avLst/>
          </a:prstGeom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ko-KR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French Nail Guide Sticker(3) </a:t>
            </a:r>
          </a:p>
          <a:p>
            <a:r>
              <a:rPr lang="en-US" altLang="ko-KR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Waterfree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Nail Sticker(5) </a:t>
            </a:r>
          </a:p>
        </p:txBody>
      </p:sp>
      <p:sp>
        <p:nvSpPr>
          <p:cNvPr id="53" name="직사각형 52"/>
          <p:cNvSpPr/>
          <p:nvPr/>
        </p:nvSpPr>
        <p:spPr>
          <a:xfrm>
            <a:off x="4925795" y="4271620"/>
            <a:ext cx="2150717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Nail Care (1) 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ea typeface="바탕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195737" y="487663"/>
            <a:ext cx="4392488" cy="30777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Продукты низкой ценовой категории</a:t>
            </a:r>
            <a:endParaRPr lang="ko-KR" altLang="en-US" sz="14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3" name="그림 12" descr="화면 캡처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944" y="1804882"/>
            <a:ext cx="969509" cy="1018974"/>
          </a:xfrm>
          <a:prstGeom prst="rect">
            <a:avLst/>
          </a:prstGeom>
        </p:spPr>
      </p:pic>
      <p:pic>
        <p:nvPicPr>
          <p:cNvPr id="14" name="그림 13" descr="화면 캡처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9568" y="1797384"/>
            <a:ext cx="997719" cy="1008112"/>
          </a:xfrm>
          <a:prstGeom prst="rect">
            <a:avLst/>
          </a:prstGeom>
        </p:spPr>
      </p:pic>
      <p:pic>
        <p:nvPicPr>
          <p:cNvPr id="17" name="그림 16" descr="화면 캡처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0278" y="1804882"/>
            <a:ext cx="1031721" cy="1000614"/>
          </a:xfrm>
          <a:prstGeom prst="rect">
            <a:avLst/>
          </a:prstGeom>
        </p:spPr>
      </p:pic>
      <p:pic>
        <p:nvPicPr>
          <p:cNvPr id="18" name="그림 17" descr="화면 캡처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1126" y="2091325"/>
            <a:ext cx="607218" cy="714171"/>
          </a:xfrm>
          <a:prstGeom prst="rect">
            <a:avLst/>
          </a:prstGeom>
        </p:spPr>
      </p:pic>
      <p:sp>
        <p:nvSpPr>
          <p:cNvPr id="83" name="직사각형 82"/>
          <p:cNvSpPr/>
          <p:nvPr/>
        </p:nvSpPr>
        <p:spPr>
          <a:xfrm>
            <a:off x="1861009" y="3813608"/>
            <a:ext cx="5979313" cy="2308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Cacao Jungle Nail Finger Pack (1) </a:t>
            </a:r>
            <a:r>
              <a:rPr lang="ru-RU" altLang="ko-KR" sz="9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- </a:t>
            </a:r>
            <a:r>
              <a:rPr lang="ru-RU" sz="900" b="1" dirty="0"/>
              <a:t>Маска с экстрактом какао для ногтей и кутикул</a:t>
            </a:r>
            <a:r>
              <a:rPr lang="ru-RU" altLang="ko-KR" sz="9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 </a:t>
            </a:r>
            <a:endParaRPr lang="en-US" altLang="ko-KR" sz="900" dirty="0" smtClean="0">
              <a:solidFill>
                <a:prstClr val="black"/>
              </a:solidFill>
              <a:latin typeface="Arial" pitchFamily="34" charset="0"/>
              <a:ea typeface="바탕"/>
              <a:cs typeface="Arial" pitchFamily="34" charset="0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1786341" y="5434974"/>
            <a:ext cx="2150717" cy="2308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9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Saemmul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Nail Sticker (</a:t>
            </a:r>
            <a:r>
              <a:rPr lang="en-US" altLang="ko-KR" sz="9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altLang="ko-KR" sz="900" dirty="0" smtClean="0">
              <a:solidFill>
                <a:prstClr val="black"/>
              </a:solidFill>
              <a:latin typeface="Arial" pitchFamily="34" charset="0"/>
              <a:ea typeface="바탕"/>
              <a:cs typeface="Arial" pitchFamily="34" charset="0"/>
            </a:endParaRPr>
          </a:p>
        </p:txBody>
      </p:sp>
      <p:pic>
        <p:nvPicPr>
          <p:cNvPr id="19" name="그림 18" descr="화면 캡처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6307" y="5325776"/>
            <a:ext cx="593135" cy="659531"/>
          </a:xfrm>
          <a:prstGeom prst="rect">
            <a:avLst/>
          </a:prstGeom>
        </p:spPr>
      </p:pic>
      <p:pic>
        <p:nvPicPr>
          <p:cNvPr id="7168" name="그림 7167" descr="화면 캡처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5769" y="4954894"/>
            <a:ext cx="487406" cy="498741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489410" y="1018686"/>
            <a:ext cx="1232097" cy="322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73435" y="1014250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Цена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9410" y="1137360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Вид</a:t>
            </a:r>
          </a:p>
        </p:txBody>
      </p:sp>
    </p:spTree>
    <p:extLst>
      <p:ext uri="{BB962C8B-B14F-4D97-AF65-F5344CB8AC3E}">
        <p14:creationId xmlns:p14="http://schemas.microsoft.com/office/powerpoint/2010/main" xmlns="" val="8611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2348454"/>
              </p:ext>
            </p:extLst>
          </p:nvPr>
        </p:nvGraphicFramePr>
        <p:xfrm>
          <a:off x="251520" y="908721"/>
          <a:ext cx="8765217" cy="5904655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1296144"/>
                <a:gridCol w="7469073"/>
              </a:tblGrid>
              <a:tr h="3584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</a:t>
                      </a:r>
                      <a:endParaRPr lang="ko-KR" altLang="en-US" sz="9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445027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Декоративные лаки и гель-лаки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884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Специальные средства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для ухода за ногтями (база, финишное покрытие)</a:t>
                      </a:r>
                      <a:endParaRPr lang="ru-RU" altLang="ko-KR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Наклейки / </a:t>
                      </a:r>
                    </a:p>
                    <a:p>
                      <a:pPr algn="ctr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стразы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altLang="ko-KR" sz="9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для удаления лака (с поверхности ногтей/кутикулы и кожи вокруг ногтевой пластины)</a:t>
                      </a:r>
                      <a:endParaRPr lang="ko-KR" altLang="en-US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prstClr val="white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Позиционная карта средств для маникюра </a:t>
            </a:r>
            <a:r>
              <a:rPr lang="ru-RU" altLang="ko-KR" sz="1600" b="1" dirty="0">
                <a:solidFill>
                  <a:srgbClr val="FFFF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568851" y="1308534"/>
            <a:ext cx="3230013" cy="2045175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Eco Soul Nail Collection 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около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60 -65 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цветов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 </a:t>
            </a:r>
            <a:endParaRPr lang="en-US" altLang="ko-K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Jelly</a:t>
            </a:r>
            <a:r>
              <a:rPr lang="en-US" altLang="ko-KR" sz="900" dirty="0">
                <a:latin typeface="Arial" pitchFamily="34" charset="0"/>
                <a:cs typeface="Arial" pitchFamily="34" charset="0"/>
              </a:rPr>
              <a:t>, Glitter </a:t>
            </a:r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(33</a:t>
            </a:r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바탕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Prism (</a:t>
            </a:r>
            <a:r>
              <a:rPr lang="en-US" altLang="ko-KR" sz="900" dirty="0">
                <a:latin typeface="Arial" pitchFamily="34" charset="0"/>
                <a:ea typeface="바탕"/>
                <a:cs typeface="Arial" pitchFamily="34" charset="0"/>
              </a:rPr>
              <a:t>6</a:t>
            </a:r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) </a:t>
            </a:r>
            <a:endParaRPr lang="en-US" altLang="ko-KR" sz="900" dirty="0" smtClean="0">
              <a:solidFill>
                <a:srgbClr val="0000FF"/>
              </a:solidFill>
              <a:latin typeface="Arial" pitchFamily="34" charset="0"/>
              <a:ea typeface="바탕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LED</a:t>
            </a:r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900" dirty="0">
                <a:latin typeface="Arial" pitchFamily="34" charset="0"/>
                <a:cs typeface="Arial" pitchFamily="34" charset="0"/>
              </a:rPr>
              <a:t>(7</a:t>
            </a:r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바탕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Gem </a:t>
            </a:r>
            <a:r>
              <a:rPr lang="en-US" altLang="ko-KR" sz="900" dirty="0">
                <a:latin typeface="Arial" pitchFamily="34" charset="0"/>
                <a:ea typeface="바탕"/>
                <a:cs typeface="Arial" pitchFamily="34" charset="0"/>
              </a:rPr>
              <a:t>Stone (5</a:t>
            </a:r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)</a:t>
            </a:r>
            <a:endParaRPr lang="en-US" altLang="ko-KR" sz="900" dirty="0">
              <a:latin typeface="Arial" pitchFamily="34" charset="0"/>
              <a:ea typeface="바탕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900" dirty="0">
                <a:latin typeface="Arial" pitchFamily="34" charset="0"/>
                <a:ea typeface="바탕"/>
                <a:cs typeface="Arial" pitchFamily="34" charset="0"/>
              </a:rPr>
              <a:t>Sparkling Water (3</a:t>
            </a:r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바탕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Leather Bag(7)</a:t>
            </a:r>
            <a:r>
              <a:rPr lang="en-US" altLang="ko-KR" sz="900" dirty="0">
                <a:latin typeface="Arial" pitchFamily="34" charset="0"/>
                <a:cs typeface="Arial" pitchFamily="34" charset="0"/>
              </a:rPr>
              <a:t> </a:t>
            </a:r>
            <a:endParaRPr lang="en-US" altLang="ko-KR" sz="900" dirty="0" smtClean="0">
              <a:latin typeface="Arial" pitchFamily="34" charset="0"/>
              <a:ea typeface="바탕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Wingdings" pitchFamily="2" charset="2"/>
              <a:buChar char="§"/>
            </a:pPr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Soda(3), </a:t>
            </a:r>
            <a:r>
              <a:rPr lang="en-US" altLang="ko-KR" sz="900" dirty="0">
                <a:latin typeface="Arial" pitchFamily="34" charset="0"/>
                <a:ea typeface="바탕"/>
                <a:cs typeface="Arial" pitchFamily="34" charset="0"/>
              </a:rPr>
              <a:t>Red Love(3</a:t>
            </a:r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바탕"/>
              <a:cs typeface="Arial" pitchFamily="34" charset="0"/>
            </a:endParaRPr>
          </a:p>
          <a:p>
            <a:pPr algn="just"/>
            <a:r>
              <a:rPr lang="en-US" altLang="ko-KR" sz="1000" dirty="0">
                <a:solidFill>
                  <a:srgbClr val="D62031"/>
                </a:solidFill>
                <a:latin typeface="Arial" pitchFamily="34" charset="0"/>
                <a:ea typeface="바탕"/>
                <a:cs typeface="Arial" pitchFamily="34" charset="0"/>
              </a:rPr>
              <a:t>* </a:t>
            </a:r>
            <a:r>
              <a:rPr lang="ru-RU" altLang="ko-KR" sz="1000" i="1" dirty="0">
                <a:solidFill>
                  <a:srgbClr val="D62031"/>
                </a:solidFill>
                <a:latin typeface="Arial" pitchFamily="34" charset="0"/>
                <a:ea typeface="바탕"/>
                <a:cs typeface="Arial" pitchFamily="34" charset="0"/>
              </a:rPr>
              <a:t>В зависимости от сезонного тренда палитра цветов может меняться, исключая и включая новые оттенки. 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568851" y="4466735"/>
            <a:ext cx="2767239" cy="2308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Nail Collection Care (7) </a:t>
            </a:r>
            <a:endParaRPr lang="en-US" altLang="ko-KR" sz="900" dirty="0" smtClean="0">
              <a:solidFill>
                <a:prstClr val="black"/>
              </a:solidFill>
              <a:latin typeface="Arial" pitchFamily="34" charset="0"/>
              <a:ea typeface="바탕"/>
              <a:cs typeface="Arial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563276" y="6006586"/>
            <a:ext cx="2708094" cy="2308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Nail Mild Remover (1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900" dirty="0" smtClean="0">
              <a:solidFill>
                <a:prstClr val="black"/>
              </a:solidFill>
              <a:latin typeface="Arial" pitchFamily="34" charset="0"/>
              <a:ea typeface="바탕"/>
              <a:cs typeface="Arial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075095" y="4430923"/>
            <a:ext cx="576297" cy="477633"/>
            <a:chOff x="6740681" y="4071790"/>
            <a:chExt cx="697317" cy="57821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102893" y="4071790"/>
              <a:ext cx="335105" cy="578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0681" y="4071790"/>
              <a:ext cx="385477" cy="578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42821" y="5915463"/>
            <a:ext cx="181087" cy="55113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70758" y="6217060"/>
            <a:ext cx="225145" cy="59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직사각형 45"/>
          <p:cNvSpPr/>
          <p:nvPr/>
        </p:nvSpPr>
        <p:spPr>
          <a:xfrm>
            <a:off x="1547664" y="6381328"/>
            <a:ext cx="3319247" cy="2308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Nail Collection Strong Remover(1) 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1595109" y="5213812"/>
            <a:ext cx="3384425" cy="230832"/>
          </a:xfrm>
          <a:prstGeom prst="rect">
            <a:avLst/>
          </a:prstGeom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solidFill>
                  <a:prstClr val="black"/>
                </a:solidFill>
              </a:rPr>
              <a:t>Nail Sticker(6</a:t>
            </a:r>
            <a:r>
              <a:rPr lang="en-US" altLang="ko-KR" sz="900" dirty="0" smtClean="0">
                <a:solidFill>
                  <a:prstClr val="black"/>
                </a:solidFill>
              </a:rPr>
              <a:t>)</a:t>
            </a:r>
            <a:endParaRPr lang="en-US" altLang="ko-KR" sz="9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27191" y="5160999"/>
            <a:ext cx="406174" cy="47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직사각형 60"/>
          <p:cNvSpPr/>
          <p:nvPr/>
        </p:nvSpPr>
        <p:spPr>
          <a:xfrm>
            <a:off x="5551292" y="6381328"/>
            <a:ext cx="3602679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Nail Collection Cuticle Remover Pen(1) </a:t>
            </a:r>
          </a:p>
        </p:txBody>
      </p:sp>
      <p:sp>
        <p:nvSpPr>
          <p:cNvPr id="62" name="직사각형 61"/>
          <p:cNvSpPr/>
          <p:nvPr/>
        </p:nvSpPr>
        <p:spPr>
          <a:xfrm>
            <a:off x="5465475" y="3828904"/>
            <a:ext cx="3544871" cy="3693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Eco Soul Nail Collection Corrector Pen(1) </a:t>
            </a:r>
            <a:r>
              <a:rPr lang="ru-RU" altLang="ko-KR" sz="900" dirty="0" smtClean="0">
                <a:latin typeface="Arial" pitchFamily="34" charset="0"/>
                <a:ea typeface="바탕"/>
                <a:cs typeface="Arial" pitchFamily="34" charset="0"/>
              </a:rPr>
              <a:t>- </a:t>
            </a:r>
            <a:r>
              <a:rPr lang="ru-RU" altLang="ko-KR" sz="900" b="1" dirty="0" smtClean="0">
                <a:latin typeface="Arial" pitchFamily="34" charset="0"/>
                <a:ea typeface="바탕"/>
                <a:cs typeface="Arial" pitchFamily="34" charset="0"/>
              </a:rPr>
              <a:t>К</a:t>
            </a:r>
            <a:r>
              <a:rPr lang="ru-RU" sz="900" b="1" dirty="0" smtClean="0"/>
              <a:t>орректор </a:t>
            </a:r>
            <a:r>
              <a:rPr lang="ru-RU" sz="900" b="1" dirty="0"/>
              <a:t>для удаления лака </a:t>
            </a:r>
            <a:r>
              <a:rPr lang="ru-RU" sz="900" b="1" dirty="0" smtClean="0"/>
              <a:t>на кутикуле</a:t>
            </a:r>
            <a:r>
              <a:rPr lang="ru-RU" altLang="ko-KR" sz="900" b="1" dirty="0" smtClean="0">
                <a:latin typeface="Arial" pitchFamily="34" charset="0"/>
                <a:ea typeface="바탕"/>
                <a:cs typeface="Arial" pitchFamily="34" charset="0"/>
              </a:rPr>
              <a:t> </a:t>
            </a:r>
            <a:endParaRPr lang="en-US" altLang="ko-KR" sz="900" b="1" dirty="0" smtClean="0">
              <a:latin typeface="Arial" pitchFamily="34" charset="0"/>
              <a:ea typeface="바탕"/>
              <a:cs typeface="Arial" pitchFamily="34" charset="0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1598577" y="5640284"/>
            <a:ext cx="3404125" cy="2308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Eco Soul Nail Collection Leather Stud Set(1) </a:t>
            </a:r>
            <a:endParaRPr lang="en-US" altLang="ko-KR" sz="900" dirty="0" smtClean="0">
              <a:latin typeface="Arial" pitchFamily="34" charset="0"/>
              <a:ea typeface="바탕"/>
              <a:cs typeface="Arial" pitchFamily="34" charset="0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5465476" y="1498264"/>
            <a:ext cx="3544871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Eco Soul Nail Collection UV Gel(15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직사각형 75"/>
          <p:cNvSpPr/>
          <p:nvPr/>
        </p:nvSpPr>
        <p:spPr>
          <a:xfrm>
            <a:off x="5496973" y="5222367"/>
            <a:ext cx="2160240" cy="23698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Eco Soul Stone Sticker(3</a:t>
            </a:r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바탕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8481" y="5915463"/>
            <a:ext cx="187825" cy="54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225" y="5928952"/>
            <a:ext cx="178301" cy="53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직사각형 56"/>
          <p:cNvSpPr/>
          <p:nvPr/>
        </p:nvSpPr>
        <p:spPr>
          <a:xfrm>
            <a:off x="5525327" y="5944809"/>
            <a:ext cx="3602679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UV Gel Remover/Cleanser(2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ea typeface="바탕"/>
              <a:cs typeface="Arial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52426" y="3736767"/>
            <a:ext cx="210966" cy="86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65406" y="6193170"/>
            <a:ext cx="166687" cy="102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7696384" y="1369848"/>
            <a:ext cx="877349" cy="719183"/>
            <a:chOff x="3128963" y="2060848"/>
            <a:chExt cx="2667173" cy="252360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963" y="2066925"/>
              <a:ext cx="2667173" cy="2517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5580112" y="2060848"/>
              <a:ext cx="216024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0" name="직사각형 69"/>
          <p:cNvSpPr/>
          <p:nvPr/>
        </p:nvSpPr>
        <p:spPr>
          <a:xfrm>
            <a:off x="1521357" y="3976862"/>
            <a:ext cx="3884449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>
                <a:latin typeface="맑은 고딕" pitchFamily="50" charset="-127"/>
                <a:ea typeface="맑은 고딕" pitchFamily="50" charset="-127"/>
              </a:rPr>
              <a:t>Eco Soul Nail Collection UV Gel Soak-off Clip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(1)</a:t>
            </a:r>
          </a:p>
          <a:p>
            <a:pPr algn="just"/>
            <a:r>
              <a:rPr lang="ru-RU" altLang="ko-KR" sz="1000" dirty="0" smtClean="0">
                <a:latin typeface="Arial" pitchFamily="34" charset="0"/>
                <a:ea typeface="바탕"/>
                <a:cs typeface="Arial" pitchFamily="34" charset="0"/>
              </a:rPr>
              <a:t>– </a:t>
            </a:r>
            <a:r>
              <a:rPr lang="ru-RU" altLang="ko-KR" sz="1000" b="1" dirty="0" smtClean="0">
                <a:latin typeface="Arial" pitchFamily="34" charset="0"/>
                <a:ea typeface="바탕"/>
                <a:cs typeface="Arial" pitchFamily="34" charset="0"/>
              </a:rPr>
              <a:t>Зажимы для снятия гель-лакового покрытия</a:t>
            </a:r>
            <a:endParaRPr lang="en-US" altLang="ko-KR" sz="1000" b="1" dirty="0" smtClean="0">
              <a:latin typeface="Arial" pitchFamily="34" charset="0"/>
              <a:ea typeface="바탕"/>
              <a:cs typeface="Arial" pitchFamily="34" charset="0"/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1624217" y="3950270"/>
            <a:ext cx="3598983" cy="400110"/>
          </a:xfrm>
          <a:prstGeom prst="roundRect">
            <a:avLst/>
          </a:prstGeom>
          <a:noFill/>
          <a:ln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1702453" y="3717032"/>
            <a:ext cx="558007" cy="203637"/>
          </a:xfrm>
          <a:prstGeom prst="rect">
            <a:avLst/>
          </a:prstGeom>
          <a:solidFill>
            <a:srgbClr val="CA36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700" dirty="0" smtClean="0"/>
              <a:t>COMING SOON</a:t>
            </a:r>
            <a:endParaRPr lang="ko-KR" altLang="en-US" sz="700" dirty="0"/>
          </a:p>
        </p:txBody>
      </p:sp>
      <p:grpSp>
        <p:nvGrpSpPr>
          <p:cNvPr id="73" name="그룹 72"/>
          <p:cNvGrpSpPr/>
          <p:nvPr/>
        </p:nvGrpSpPr>
        <p:grpSpPr>
          <a:xfrm>
            <a:off x="5112415" y="3718039"/>
            <a:ext cx="360039" cy="687933"/>
            <a:chOff x="7452320" y="1772816"/>
            <a:chExt cx="1413255" cy="3136205"/>
          </a:xfrm>
        </p:grpSpPr>
        <p:pic>
          <p:nvPicPr>
            <p:cNvPr id="74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772816"/>
              <a:ext cx="1413255" cy="3136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ackgroundRemoval t="1659" b="97630" l="4561" r="957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2708920"/>
              <a:ext cx="437679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ackgroundRemoval t="1659" b="97630" l="4561" r="957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3356992"/>
              <a:ext cx="437679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ackgroundRemoval t="1659" b="97630" l="4561" r="957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4077072"/>
              <a:ext cx="437679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ackgroundRemoval t="1659" b="97630" l="4561" r="957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3356992"/>
              <a:ext cx="437679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 xmlns="">
                    <a14:imgLayer r:embed="rId14">
                      <a14:imgEffect>
                        <a14:backgroundRemoval t="1659" b="97630" l="4561" r="957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4077072"/>
              <a:ext cx="437679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직사각형 63"/>
          <p:cNvSpPr/>
          <p:nvPr/>
        </p:nvSpPr>
        <p:spPr>
          <a:xfrm>
            <a:off x="5465475" y="2263296"/>
            <a:ext cx="3544871" cy="246221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Eco Soul Toy Friends UV Gel(16) 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5540627" y="4485073"/>
            <a:ext cx="3777626" cy="3693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Eco Soul Nail Collection UV Gel </a:t>
            </a:r>
          </a:p>
          <a:p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Base coat, Top coat (2</a:t>
            </a:r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900" dirty="0" smtClean="0">
              <a:solidFill>
                <a:prstClr val="black"/>
              </a:solidFill>
              <a:latin typeface="Arial" pitchFamily="34" charset="0"/>
              <a:ea typeface="바탕"/>
              <a:cs typeface="Arial" pitchFamily="34" charset="0"/>
            </a:endParaRPr>
          </a:p>
        </p:txBody>
      </p:sp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0372" y="2263296"/>
            <a:ext cx="878109" cy="733818"/>
          </a:xfrm>
          <a:prstGeom prst="rect">
            <a:avLst/>
          </a:prstGeom>
        </p:spPr>
      </p:pic>
      <p:pic>
        <p:nvPicPr>
          <p:cNvPr id="11" name="그림 10" descr="화면 캡처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9481" y="5244703"/>
            <a:ext cx="796182" cy="564839"/>
          </a:xfrm>
          <a:prstGeom prst="rect">
            <a:avLst/>
          </a:prstGeom>
        </p:spPr>
      </p:pic>
      <p:sp>
        <p:nvSpPr>
          <p:cNvPr id="68" name="직사각형 67"/>
          <p:cNvSpPr/>
          <p:nvPr/>
        </p:nvSpPr>
        <p:spPr>
          <a:xfrm>
            <a:off x="5540627" y="3187862"/>
            <a:ext cx="2594431" cy="230832"/>
          </a:xfrm>
          <a:prstGeom prst="rect">
            <a:avLst/>
          </a:prstGeom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Aqua Fix Metallic Summer(7) </a:t>
            </a:r>
            <a:endParaRPr lang="en-US" altLang="ko-KR" sz="900" dirty="0" smtClean="0">
              <a:solidFill>
                <a:prstClr val="black"/>
              </a:solidFill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5547760" y="2965758"/>
            <a:ext cx="361340" cy="2043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DE</a:t>
            </a:r>
            <a:endParaRPr lang="ko-KR" altLang="en-US" sz="800" dirty="0"/>
          </a:p>
        </p:txBody>
      </p:sp>
      <p:sp>
        <p:nvSpPr>
          <p:cNvPr id="81" name="모서리가 둥근 직사각형 80"/>
          <p:cNvSpPr/>
          <p:nvPr/>
        </p:nvSpPr>
        <p:spPr>
          <a:xfrm>
            <a:off x="5551292" y="3170148"/>
            <a:ext cx="2105921" cy="24854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2699792" y="487663"/>
            <a:ext cx="3877301" cy="307777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altLang="ko-KR" sz="1400" b="1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Продукты </a:t>
            </a:r>
            <a:r>
              <a:rPr lang="ru-RU" altLang="ko-KR" sz="14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средней </a:t>
            </a:r>
            <a:r>
              <a:rPr lang="ru-RU" altLang="ko-KR" sz="1400" b="1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ценовой категории</a:t>
            </a:r>
            <a:endParaRPr lang="ko-KR" altLang="en-US" sz="1400" b="1" dirty="0">
              <a:solidFill>
                <a:prstClr val="black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3" name="그림 12" descr="화면 캡처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2304" y="1729440"/>
            <a:ext cx="1025800" cy="1071279"/>
          </a:xfrm>
          <a:prstGeom prst="rect">
            <a:avLst/>
          </a:prstGeom>
        </p:spPr>
      </p:pic>
      <p:pic>
        <p:nvPicPr>
          <p:cNvPr id="17" name="그림 16" descr="화면 캡처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3191" y="4460956"/>
            <a:ext cx="187879" cy="462651"/>
          </a:xfrm>
          <a:prstGeom prst="rect">
            <a:avLst/>
          </a:prstGeom>
        </p:spPr>
      </p:pic>
      <p:pic>
        <p:nvPicPr>
          <p:cNvPr id="18" name="그림 17" descr="화면 캡처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2184" y="4460955"/>
            <a:ext cx="188399" cy="462651"/>
          </a:xfrm>
          <a:prstGeom prst="rect">
            <a:avLst/>
          </a:prstGeom>
        </p:spPr>
      </p:pic>
      <p:cxnSp>
        <p:nvCxnSpPr>
          <p:cNvPr id="49" name="Прямая соединительная линия 48"/>
          <p:cNvCxnSpPr/>
          <p:nvPr/>
        </p:nvCxnSpPr>
        <p:spPr>
          <a:xfrm>
            <a:off x="251520" y="906662"/>
            <a:ext cx="1296144" cy="3220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23528" y="1014249"/>
            <a:ext cx="828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Вид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47037" y="898772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Цена</a:t>
            </a:r>
          </a:p>
        </p:txBody>
      </p:sp>
    </p:spTree>
    <p:extLst>
      <p:ext uri="{BB962C8B-B14F-4D97-AF65-F5344CB8AC3E}">
        <p14:creationId xmlns:p14="http://schemas.microsoft.com/office/powerpoint/2010/main" xmlns="" val="28334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5113338" algn="l"/>
              </a:tabLst>
            </a:pPr>
            <a:r>
              <a:rPr lang="ru-RU" altLang="ko-KR" sz="16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Позиционная карта средств для ухода за женской </a:t>
            </a:r>
            <a:r>
              <a:rPr lang="ru-RU" altLang="ko-KR" sz="16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кожей </a:t>
            </a:r>
            <a:r>
              <a:rPr lang="ru-RU" altLang="ko-KR" sz="16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с возрастной градацией </a:t>
            </a:r>
            <a:endParaRPr lang="ko-KR" altLang="en-US" sz="1600" b="1" dirty="0">
              <a:solidFill>
                <a:schemeClr val="accent6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9484887"/>
              </p:ext>
            </p:extLst>
          </p:nvPr>
        </p:nvGraphicFramePr>
        <p:xfrm>
          <a:off x="179512" y="476672"/>
          <a:ext cx="8568946" cy="543412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26183"/>
                <a:gridCol w="831808"/>
                <a:gridCol w="778995"/>
                <a:gridCol w="778995"/>
                <a:gridCol w="778995"/>
                <a:gridCol w="778995"/>
                <a:gridCol w="870645"/>
                <a:gridCol w="720080"/>
                <a:gridCol w="746260"/>
                <a:gridCol w="778995"/>
                <a:gridCol w="778995"/>
              </a:tblGrid>
              <a:tr h="432048">
                <a:tc>
                  <a:txBody>
                    <a:bodyPr/>
                    <a:lstStyle/>
                    <a:p>
                      <a:pPr algn="ctr" latinLnBrk="1"/>
                      <a:endParaRPr lang="ko-KR" altLang="en-US" sz="9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Увлажнение жирной кожи</a:t>
                      </a:r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Интенсивное увлажнение</a:t>
                      </a:r>
                      <a:endParaRPr kumimoji="0" lang="ko-KR" alt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ko-KR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Увлажнение+успокаивающий</a:t>
                      </a:r>
                      <a:r>
                        <a:rPr kumimoji="0" lang="ru-RU" altLang="ko-KR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эффект</a:t>
                      </a:r>
                      <a:endParaRPr kumimoji="0" lang="ko-KR" alt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Уход за порами</a:t>
                      </a:r>
                      <a:endParaRPr lang="ko-KR" altLang="en-US" sz="9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Уход за кожей с </a:t>
                      </a:r>
                      <a:r>
                        <a:rPr lang="ru-RU" altLang="ko-KR" sz="900" b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акне</a:t>
                      </a:r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Отбеливание</a:t>
                      </a:r>
                      <a:endParaRPr lang="ko-KR" altLang="en-US" sz="9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Укрепление</a:t>
                      </a:r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Уход за кожей с первыми признаками старения</a:t>
                      </a: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Питание и восстановление</a:t>
                      </a:r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Клеточное</a:t>
                      </a:r>
                      <a:r>
                        <a:rPr lang="ru-RU" altLang="ko-KR" sz="9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восстановление</a:t>
                      </a:r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ru-RU" altLang="ko-KR" sz="9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подростки</a:t>
                      </a:r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ru-RU" altLang="ko-KR" sz="9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20-25</a:t>
                      </a:r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954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9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r>
                        <a:rPr lang="ru-RU" altLang="ko-KR" sz="9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-35</a:t>
                      </a:r>
                      <a:endParaRPr lang="en-US" altLang="ko-KR" sz="9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E6CD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D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9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9807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ru-RU" altLang="ko-KR" sz="9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35-45</a:t>
                      </a:r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303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ru-RU" altLang="ko-KR" sz="9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старше 45 лет</a:t>
                      </a:r>
                      <a:endParaRPr lang="ko-KR" altLang="en-US" sz="9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직사각형 18"/>
          <p:cNvSpPr/>
          <p:nvPr/>
        </p:nvSpPr>
        <p:spPr>
          <a:xfrm>
            <a:off x="3945576" y="2204053"/>
            <a:ext cx="1100790" cy="241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A.C. Control</a:t>
            </a:r>
            <a:r>
              <a:rPr lang="en-US" altLang="ko-KR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altLang="ko-KR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ko-KR" sz="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Ackenesia</a:t>
            </a:r>
            <a:r>
              <a:rPr lang="en-US" altLang="ko-KR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(6)</a:t>
            </a:r>
          </a:p>
          <a:p>
            <a:pPr algn="ctr"/>
            <a:r>
              <a:rPr lang="en-US" altLang="ko-KR" sz="900" dirty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●</a:t>
            </a:r>
            <a:endParaRPr lang="ko-KR" altLang="en-US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288847" y="2032758"/>
            <a:ext cx="779847" cy="50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dirty="0" err="1" smtClean="0">
                <a:solidFill>
                  <a:schemeClr val="tx1"/>
                </a:solidFill>
              </a:rPr>
              <a:t>Thanaka</a:t>
            </a:r>
            <a:r>
              <a:rPr lang="en-US" altLang="ko-KR" sz="900" b="1" dirty="0" smtClean="0">
                <a:solidFill>
                  <a:schemeClr val="tx1"/>
                </a:solidFill>
              </a:rPr>
              <a:t> Pore(5)</a:t>
            </a:r>
          </a:p>
          <a:p>
            <a:pPr algn="ctr"/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●●</a:t>
            </a:r>
            <a:endParaRPr lang="ko-KR" altLang="en-US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7714" y="5632717"/>
            <a:ext cx="880766" cy="227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000" b="1" dirty="0">
              <a:solidFill>
                <a:srgbClr val="006600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788212" y="4089772"/>
            <a:ext cx="1100790" cy="203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●●●●</a:t>
            </a:r>
            <a:endParaRPr lang="ko-KR" alt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ko-KR" alt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ko-KR" altLang="en-US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6263313" y="2878336"/>
            <a:ext cx="1116999" cy="300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Chaga</a:t>
            </a:r>
            <a:r>
              <a:rPr lang="en-US" altLang="ko-KR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altLang="ko-KR" sz="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Antiaging</a:t>
            </a:r>
            <a:r>
              <a:rPr lang="en-US" altLang="ko-KR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(8)</a:t>
            </a:r>
          </a:p>
          <a:p>
            <a:pPr algn="ctr"/>
            <a:r>
              <a:rPr lang="en-US" altLang="ko-KR" sz="900" dirty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●●●●</a:t>
            </a:r>
            <a:endParaRPr lang="ko-KR" altLang="en-US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altLang="ko-KR" sz="9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716016" y="2952594"/>
            <a:ext cx="1100790" cy="47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Black Pearl </a:t>
            </a:r>
          </a:p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altLang="ko-KR" sz="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WHITE(4)</a:t>
            </a:r>
          </a:p>
          <a:p>
            <a:pPr algn="ctr"/>
            <a:r>
              <a:rPr lang="en-US" altLang="ko-KR" sz="900" dirty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●●●</a:t>
            </a:r>
            <a:endParaRPr lang="ko-KR" altLang="en-US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6845789" y="3200927"/>
            <a:ext cx="1530064" cy="300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Royal Horse Oil(2)</a:t>
            </a:r>
          </a:p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Royal Donkey Milk(1)</a:t>
            </a:r>
          </a:p>
          <a:p>
            <a:pPr lvl="0" algn="ctr"/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●●●●</a:t>
            </a:r>
            <a:endParaRPr lang="ko-KR" altLang="en-US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ko-KR" altLang="en-US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7852749" y="3557843"/>
            <a:ext cx="1100790" cy="515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Cell Renew Bio(5)</a:t>
            </a:r>
          </a:p>
          <a:p>
            <a:pPr lvl="0" algn="ctr"/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●●●●</a:t>
            </a:r>
            <a:r>
              <a:rPr lang="ko-KR" altLang="en-US" sz="900" b="1" dirty="0" smtClean="0">
                <a:solidFill>
                  <a:prstClr val="black"/>
                </a:solidFill>
                <a:latin typeface="바탕"/>
                <a:ea typeface="바탕"/>
                <a:cs typeface="Arial" pitchFamily="34" charset="0"/>
              </a:rPr>
              <a:t>◑</a:t>
            </a:r>
            <a:endParaRPr lang="ko-KR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ko-KR" altLang="en-US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41" y="5839850"/>
            <a:ext cx="6200372" cy="1092607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altLang="ko-KR" sz="900" b="1" dirty="0" smtClean="0">
                <a:solidFill>
                  <a:srgbClr val="CA3608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Описание текстуры средств.</a:t>
            </a:r>
            <a:endParaRPr lang="en-US" altLang="ko-KR" sz="900" b="1" dirty="0" smtClean="0">
              <a:solidFill>
                <a:srgbClr val="CA3608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● </a:t>
            </a:r>
            <a:r>
              <a:rPr lang="ru-RU" altLang="ko-KR" sz="900" dirty="0" err="1" smtClean="0">
                <a:latin typeface="Arial" pitchFamily="34" charset="0"/>
                <a:ea typeface="바탕"/>
                <a:cs typeface="Arial" pitchFamily="34" charset="0"/>
              </a:rPr>
              <a:t>Ультралегкая</a:t>
            </a:r>
            <a:r>
              <a:rPr lang="ru-RU" altLang="ko-KR" sz="900" dirty="0" smtClean="0">
                <a:latin typeface="Arial" pitchFamily="34" charset="0"/>
                <a:ea typeface="바탕"/>
                <a:cs typeface="Arial" pitchFamily="34" charset="0"/>
              </a:rPr>
              <a:t> – специально разработанная для жирной кожи.</a:t>
            </a:r>
            <a:endParaRPr lang="en-US" altLang="ko-KR" sz="900" dirty="0" smtClean="0">
              <a:latin typeface="Arial" pitchFamily="34" charset="0"/>
              <a:ea typeface="바탕"/>
              <a:cs typeface="Arial" pitchFamily="34" charset="0"/>
            </a:endParaRPr>
          </a:p>
          <a:p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●●</a:t>
            </a:r>
            <a:r>
              <a:rPr lang="ru-RU" altLang="ko-KR" sz="900" dirty="0" smtClean="0">
                <a:latin typeface="Arial" pitchFamily="34" charset="0"/>
                <a:ea typeface="바탕"/>
                <a:cs typeface="Arial" pitchFamily="34" charset="0"/>
              </a:rPr>
              <a:t> Легкая – специально разработанная для смешанного и нормального типа кожи.</a:t>
            </a:r>
            <a:endParaRPr lang="en-US" altLang="ko-KR" sz="900" dirty="0" smtClean="0">
              <a:latin typeface="Arial" pitchFamily="34" charset="0"/>
              <a:ea typeface="바탕"/>
              <a:cs typeface="Arial" pitchFamily="34" charset="0"/>
            </a:endParaRPr>
          </a:p>
          <a:p>
            <a:r>
              <a:rPr lang="en-US" altLang="ko-KR" sz="900" dirty="0">
                <a:latin typeface="Arial" pitchFamily="34" charset="0"/>
                <a:ea typeface="바탕"/>
                <a:cs typeface="Arial" pitchFamily="34" charset="0"/>
              </a:rPr>
              <a:t>●●● </a:t>
            </a:r>
            <a:r>
              <a:rPr lang="ru-RU" altLang="ko-KR" sz="900" dirty="0" smtClean="0">
                <a:latin typeface="Arial" pitchFamily="34" charset="0"/>
                <a:ea typeface="바탕"/>
                <a:cs typeface="Arial" pitchFamily="34" charset="0"/>
              </a:rPr>
              <a:t>Текстура на водной основе – увлажняет и освежает</a:t>
            </a:r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,</a:t>
            </a:r>
            <a:r>
              <a:rPr lang="ru-RU" altLang="ko-KR" sz="900" dirty="0" smtClean="0">
                <a:latin typeface="Arial" pitchFamily="34" charset="0"/>
                <a:ea typeface="바탕"/>
                <a:cs typeface="Arial" pitchFamily="34" charset="0"/>
              </a:rPr>
              <a:t> предназначена для всех типов кожи.</a:t>
            </a:r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 </a:t>
            </a:r>
          </a:p>
          <a:p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●●●● </a:t>
            </a:r>
            <a:r>
              <a:rPr lang="ru-RU" altLang="ko-KR" sz="900" dirty="0" smtClean="0">
                <a:latin typeface="Arial" pitchFamily="34" charset="0"/>
                <a:ea typeface="바탕"/>
                <a:cs typeface="Arial" pitchFamily="34" charset="0"/>
              </a:rPr>
              <a:t>Питательная  предназначена для нормальной и сухой кожи.</a:t>
            </a:r>
            <a:endParaRPr lang="en-US" altLang="ko-KR" sz="900" dirty="0" smtClean="0">
              <a:latin typeface="Arial" pitchFamily="34" charset="0"/>
              <a:ea typeface="바탕"/>
              <a:cs typeface="Arial" pitchFamily="34" charset="0"/>
            </a:endParaRPr>
          </a:p>
          <a:p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●●●●● </a:t>
            </a:r>
            <a:r>
              <a:rPr lang="ru-RU" altLang="ko-KR" sz="900" dirty="0" smtClean="0">
                <a:latin typeface="Arial" pitchFamily="34" charset="0"/>
                <a:ea typeface="바탕"/>
                <a:cs typeface="Arial" pitchFamily="34" charset="0"/>
              </a:rPr>
              <a:t>Смягчающая – подходит для сухой или возрастной кожи, нуждающейся в дополнительном питании</a:t>
            </a:r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.</a:t>
            </a:r>
          </a:p>
          <a:p>
            <a:r>
              <a:rPr lang="en-US" altLang="ko-KR" sz="1000" b="1" dirty="0" smtClean="0">
                <a:solidFill>
                  <a:srgbClr val="FF0000"/>
                </a:solidFill>
                <a:latin typeface="Arial" pitchFamily="34" charset="0"/>
                <a:ea typeface="바탕"/>
                <a:cs typeface="Arial" pitchFamily="34" charset="0"/>
              </a:rPr>
              <a:t>○</a:t>
            </a:r>
            <a:r>
              <a:rPr lang="en-US" altLang="ko-KR" sz="1100" b="1" dirty="0" smtClean="0">
                <a:solidFill>
                  <a:srgbClr val="FF0000"/>
                </a:solidFill>
                <a:latin typeface="바탕"/>
                <a:ea typeface="바탕"/>
                <a:cs typeface="Vrinda"/>
              </a:rPr>
              <a:t> </a:t>
            </a:r>
            <a:r>
              <a:rPr lang="ru-RU" altLang="ko-KR" sz="1100" b="1" dirty="0" smtClean="0">
                <a:solidFill>
                  <a:srgbClr val="FF0000"/>
                </a:solidFill>
                <a:latin typeface="바탕"/>
                <a:ea typeface="바탕"/>
                <a:cs typeface="Vrinda"/>
              </a:rPr>
              <a:t>Пока находится в разработке.</a:t>
            </a:r>
            <a:endParaRPr lang="en-US" altLang="ko-KR" sz="900" dirty="0">
              <a:latin typeface="Arial" pitchFamily="34" charset="0"/>
              <a:ea typeface="바탕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6092" y="1058685"/>
            <a:ext cx="1277260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altLang="ko-KR" sz="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Helio</a:t>
            </a:r>
            <a:r>
              <a:rPr lang="en-US" altLang="ko-KR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Water(3)</a:t>
            </a:r>
            <a:endParaRPr lang="en-US" altLang="ko-KR" sz="9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algn="ctr"/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●●</a:t>
            </a:r>
            <a:endParaRPr lang="en-US" altLang="ko-K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4308" y="2556121"/>
            <a:ext cx="513313" cy="4802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397621" y="1744115"/>
            <a:ext cx="1074346" cy="568538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Urban Eco</a:t>
            </a:r>
          </a:p>
          <a:p>
            <a:pPr algn="ctr"/>
            <a:r>
              <a:rPr lang="en-US" altLang="ko-KR" sz="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Harakeke</a:t>
            </a:r>
            <a:r>
              <a:rPr lang="en-US" altLang="ko-KR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(9)</a:t>
            </a:r>
          </a:p>
          <a:p>
            <a:pPr algn="ctr"/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●●●</a:t>
            </a:r>
            <a:r>
              <a:rPr lang="ko-KR" altLang="en-US" sz="900" b="1" dirty="0">
                <a:solidFill>
                  <a:prstClr val="black"/>
                </a:solidFill>
                <a:latin typeface="바탕"/>
                <a:ea typeface="바탕"/>
                <a:cs typeface="Arial" pitchFamily="34" charset="0"/>
              </a:rPr>
              <a:t>◑</a:t>
            </a:r>
            <a:endParaRPr lang="en-US" altLang="ko-KR" sz="9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algn="ctr"/>
            <a:endParaRPr lang="en-US" altLang="ko-K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42" name="그림 41" descr="화면 캡처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3268" y="2384688"/>
            <a:ext cx="403417" cy="357999"/>
          </a:xfrm>
          <a:prstGeom prst="rect">
            <a:avLst/>
          </a:prstGeom>
        </p:spPr>
      </p:pic>
      <p:sp>
        <p:nvSpPr>
          <p:cNvPr id="61" name="직사각형 60"/>
          <p:cNvSpPr/>
          <p:nvPr/>
        </p:nvSpPr>
        <p:spPr>
          <a:xfrm>
            <a:off x="4716016" y="1916832"/>
            <a:ext cx="1100790" cy="47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Pure White </a:t>
            </a:r>
          </a:p>
          <a:p>
            <a:pPr algn="ctr"/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●●</a:t>
            </a:r>
            <a:endParaRPr lang="ko-KR" altLang="en-US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그림 37" descr="화면 캡처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488" y="1255863"/>
            <a:ext cx="286512" cy="686755"/>
          </a:xfrm>
          <a:prstGeom prst="rect">
            <a:avLst/>
          </a:prstGeom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6100" y="1281554"/>
            <a:ext cx="265343" cy="65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20713" y="1380624"/>
            <a:ext cx="248018" cy="64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0" descr="http://www.thesaemcosmetic.com/images/shopping/hara_detail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21862" y="2204053"/>
            <a:ext cx="307347" cy="786024"/>
          </a:xfrm>
          <a:prstGeom prst="rect">
            <a:avLst/>
          </a:prstGeom>
          <a:noFill/>
        </p:spPr>
      </p:pic>
      <p:sp>
        <p:nvSpPr>
          <p:cNvPr id="43" name="TextBox 56"/>
          <p:cNvSpPr txBox="1"/>
          <p:nvPr/>
        </p:nvSpPr>
        <p:spPr>
          <a:xfrm>
            <a:off x="1595245" y="1923589"/>
            <a:ext cx="1074346" cy="568538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Iceland  Hydrating(6)</a:t>
            </a:r>
          </a:p>
          <a:p>
            <a:pPr algn="ctr"/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●~</a:t>
            </a:r>
            <a:endParaRPr lang="ko-KR" altLang="en-US" sz="9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algn="ctr"/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●●●</a:t>
            </a:r>
            <a:endParaRPr lang="en-US" altLang="ko-K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053" y="4002923"/>
            <a:ext cx="256182" cy="71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12999" y="4099830"/>
            <a:ext cx="213403" cy="663919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5364088" y="3808290"/>
            <a:ext cx="1324295" cy="2915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Gem Miracle Diamond Cutting V(4)</a:t>
            </a:r>
          </a:p>
        </p:txBody>
      </p:sp>
      <p:pic>
        <p:nvPicPr>
          <p:cNvPr id="69" name="그림 6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06189" y="3178417"/>
            <a:ext cx="231245" cy="646318"/>
          </a:xfrm>
          <a:prstGeom prst="rect">
            <a:avLst/>
          </a:prstGeom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2999" y="3189194"/>
            <a:ext cx="254802" cy="63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직사각형 72"/>
          <p:cNvSpPr/>
          <p:nvPr/>
        </p:nvSpPr>
        <p:spPr>
          <a:xfrm>
            <a:off x="5490005" y="3056009"/>
            <a:ext cx="1100790" cy="203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Thalasso</a:t>
            </a:r>
            <a:r>
              <a:rPr lang="en-US" altLang="ko-KR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altLang="ko-KR" sz="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Beaute</a:t>
            </a:r>
            <a:r>
              <a:rPr lang="en-US" altLang="ko-KR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(4)</a:t>
            </a:r>
          </a:p>
          <a:p>
            <a:pPr algn="ctr"/>
            <a:r>
              <a:rPr lang="en-US" altLang="ko-KR" sz="900" dirty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●●●●</a:t>
            </a:r>
            <a:endParaRPr lang="ko-KR" alt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ko-KR" altLang="en-US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ko-KR" altLang="en-US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21862" y="3372749"/>
            <a:ext cx="407073" cy="44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2397621" y="2964518"/>
            <a:ext cx="1074346" cy="568538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altLang="ko-KR" sz="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Harakeke</a:t>
            </a:r>
            <a:r>
              <a:rPr lang="en-US" altLang="ko-KR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Firming Seed (4)</a:t>
            </a:r>
          </a:p>
          <a:p>
            <a:pPr algn="ctr"/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●●●●</a:t>
            </a:r>
            <a:r>
              <a:rPr lang="en-US" altLang="ko-KR" sz="900" dirty="0">
                <a:latin typeface="Arial" pitchFamily="34" charset="0"/>
                <a:ea typeface="바탕"/>
                <a:cs typeface="Arial" pitchFamily="34" charset="0"/>
              </a:rPr>
              <a:t>●</a:t>
            </a:r>
            <a:endParaRPr lang="en-US" altLang="ko-KR" sz="9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algn="ctr"/>
            <a:endParaRPr lang="en-US" altLang="ko-K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21281" y="1033686"/>
            <a:ext cx="1277260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altLang="ko-KR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Dewy Love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(4</a:t>
            </a:r>
            <a:r>
              <a:rPr lang="en-US" altLang="ko-KR" sz="9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algn="ctr"/>
            <a:r>
              <a:rPr lang="en-US" altLang="ko-KR" sz="900" dirty="0" smtClean="0">
                <a:latin typeface="Arial" pitchFamily="34" charset="0"/>
                <a:ea typeface="바탕"/>
                <a:cs typeface="Arial" pitchFamily="34" charset="0"/>
              </a:rPr>
              <a:t>●●</a:t>
            </a:r>
            <a:r>
              <a:rPr lang="ko-KR" altLang="en-US" sz="900" b="1" dirty="0" smtClean="0">
                <a:solidFill>
                  <a:prstClr val="black"/>
                </a:solidFill>
                <a:latin typeface="바탕"/>
                <a:ea typeface="바탕"/>
                <a:cs typeface="Arial" pitchFamily="34" charset="0"/>
              </a:rPr>
              <a:t>◑</a:t>
            </a:r>
            <a:endParaRPr lang="en-US" altLang="ko-KR" sz="9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7015542" y="4656621"/>
            <a:ext cx="1100790" cy="515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Ongyul</a:t>
            </a:r>
            <a:r>
              <a:rPr lang="en-US" altLang="ko-KR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(8)</a:t>
            </a:r>
          </a:p>
          <a:p>
            <a:pPr lvl="0" algn="ctr"/>
            <a:r>
              <a:rPr lang="en-US" altLang="ko-KR" sz="900" dirty="0" smtClean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●●●●●</a:t>
            </a:r>
            <a:endParaRPr lang="ko-KR" altLang="en-US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8153" y="4118509"/>
            <a:ext cx="229909" cy="67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328" y="5059514"/>
            <a:ext cx="250212" cy="89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7368" y="5522184"/>
            <a:ext cx="395787" cy="41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9490" y="1321866"/>
            <a:ext cx="202948" cy="63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0434" y="3508593"/>
            <a:ext cx="314827" cy="30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직사각형 52"/>
          <p:cNvSpPr/>
          <p:nvPr/>
        </p:nvSpPr>
        <p:spPr>
          <a:xfrm>
            <a:off x="7163672" y="3935303"/>
            <a:ext cx="76174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900" dirty="0">
                <a:solidFill>
                  <a:prstClr val="black"/>
                </a:solidFill>
                <a:latin typeface="Arial" pitchFamily="34" charset="0"/>
                <a:ea typeface="바탕"/>
                <a:cs typeface="Arial" pitchFamily="34" charset="0"/>
              </a:rPr>
              <a:t>●●●●●</a:t>
            </a:r>
            <a:endParaRPr lang="ko-KR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876256" y="3801374"/>
            <a:ext cx="1336580" cy="300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Snail  Essential EX(8)</a:t>
            </a:r>
            <a:endParaRPr lang="ko-KR" altLang="en-US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9653" y="3404784"/>
            <a:ext cx="513515" cy="44334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512" y="476672"/>
            <a:ext cx="720080" cy="702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82806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В</a:t>
            </a:r>
            <a:r>
              <a:rPr lang="ru-RU" sz="10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озраст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548680"/>
            <a:ext cx="825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Св-ва</a:t>
            </a:r>
            <a:endParaRPr lang="ru-RU" sz="10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4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0626777"/>
              </p:ext>
            </p:extLst>
          </p:nvPr>
        </p:nvGraphicFramePr>
        <p:xfrm>
          <a:off x="1513477" y="692696"/>
          <a:ext cx="7451010" cy="58772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5101"/>
                <a:gridCol w="745101"/>
                <a:gridCol w="745101"/>
                <a:gridCol w="745101"/>
                <a:gridCol w="745101"/>
                <a:gridCol w="745101"/>
                <a:gridCol w="745101"/>
                <a:gridCol w="745101"/>
                <a:gridCol w="745101"/>
                <a:gridCol w="745101"/>
              </a:tblGrid>
              <a:tr h="43204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</a:tr>
              <a:tr h="559238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</a:tr>
              <a:tr h="560604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</a:tr>
              <a:tr h="561970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</a:tr>
              <a:tr h="491375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</a:tr>
              <a:tr h="572081"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</a:tr>
              <a:tr h="578683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8D29A">
                        <a:alpha val="72941"/>
                      </a:srgbClr>
                    </a:solidFill>
                  </a:tcPr>
                </a:tc>
              </a:tr>
              <a:tr h="621866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DBB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DBB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DBB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DBB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DBB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DBB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DBB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DBB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DBB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7DBB3">
                        <a:alpha val="69804"/>
                      </a:srgbClr>
                    </a:solidFill>
                  </a:tcPr>
                </a:tc>
              </a:tr>
              <a:tr h="495647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9633"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Позиционная карта средств </a:t>
            </a:r>
            <a:r>
              <a:rPr lang="ru-RU" altLang="ko-KR" sz="16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для дополнительного ухода </a:t>
            </a:r>
            <a:r>
              <a:rPr lang="ru-RU" altLang="ko-KR" sz="16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за женской кожей</a:t>
            </a:r>
            <a:endParaRPr lang="ko-KR" altLang="en-US" sz="16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V="1">
            <a:off x="1547664" y="6510535"/>
            <a:ext cx="6984776" cy="1480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V="1">
            <a:off x="1547664" y="398106"/>
            <a:ext cx="0" cy="61272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8403161"/>
              </p:ext>
            </p:extLst>
          </p:nvPr>
        </p:nvGraphicFramePr>
        <p:xfrm>
          <a:off x="114300" y="332660"/>
          <a:ext cx="1404054" cy="625812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12408"/>
                <a:gridCol w="691646"/>
              </a:tblGrid>
              <a:tr h="2182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1" u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Предназначение</a:t>
                      </a:r>
                      <a:endParaRPr lang="en-US" altLang="ko-KR" sz="1000" b="1" u="none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u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lang="ru-RU" altLang="ko-KR" sz="1000" b="1" u="non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Дополнит. </a:t>
                      </a:r>
                      <a:r>
                        <a:rPr lang="ru-RU" altLang="ko-KR" sz="1000" b="1" u="none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св-ва</a:t>
                      </a:r>
                      <a:endParaRPr lang="ko-KR" altLang="en-US" sz="1000" b="1" u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369088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0" u="none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Уход за возрастной кожей</a:t>
                      </a:r>
                      <a:endParaRPr lang="ko-KR" altLang="en-US" sz="1000" b="0" u="none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Борьба с морщинами придание объема</a:t>
                      </a:r>
                      <a:endParaRPr lang="en-US" altLang="ko-KR" sz="8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4928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8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Укрепление</a:t>
                      </a:r>
                      <a:endParaRPr lang="ko-KR" altLang="en-US" sz="8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49283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8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Регенерация</a:t>
                      </a:r>
                      <a:endParaRPr lang="ko-KR" altLang="en-US" sz="8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648072">
                <a:tc vMerge="1"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8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Очищение</a:t>
                      </a:r>
                      <a:r>
                        <a:rPr lang="ru-RU" altLang="ko-KR" sz="8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от токсинов и придание коже яркости</a:t>
                      </a:r>
                      <a:endParaRPr lang="ko-KR" altLang="en-US" sz="8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13446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Дополнительный уход за кожей</a:t>
                      </a:r>
                      <a:endParaRPr lang="ko-KR" altLang="en-US" sz="10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8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Средство с </a:t>
                      </a:r>
                      <a:r>
                        <a:rPr lang="ru-RU" altLang="ko-KR" sz="800" dirty="0" err="1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кремообразной</a:t>
                      </a:r>
                      <a:r>
                        <a:rPr lang="ru-RU" altLang="ko-KR" sz="8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текстурой</a:t>
                      </a:r>
                      <a:endParaRPr lang="ko-KR" altLang="en-US" sz="8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82554">
                <a:tc vMerge="1"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Ампульная эссенция</a:t>
                      </a:r>
                      <a:endParaRPr lang="ko-KR" altLang="en-US" sz="8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41838">
                <a:tc vMerge="1"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8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Улучшение цвета лица</a:t>
                      </a:r>
                      <a:endParaRPr lang="ko-KR" altLang="en-US" sz="80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9441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8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Уход за порами</a:t>
                      </a:r>
                      <a:endParaRPr lang="en-US" altLang="ko-KR" sz="80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/</a:t>
                      </a:r>
                      <a:r>
                        <a:rPr lang="ru-RU" altLang="ko-KR" sz="8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увлажнение</a:t>
                      </a:r>
                      <a:endParaRPr lang="ko-KR" altLang="en-US" sz="80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47055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0" dirty="0" err="1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Санблок</a:t>
                      </a:r>
                      <a:endParaRPr lang="ko-KR" altLang="en-US" sz="10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Защита от солнца</a:t>
                      </a:r>
                      <a:endParaRPr lang="ko-KR" altLang="en-US" sz="8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7578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0" dirty="0" err="1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Мисты</a:t>
                      </a:r>
                      <a:endParaRPr lang="ko-KR" altLang="en-US" sz="10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Функциональные</a:t>
                      </a:r>
                      <a:r>
                        <a:rPr lang="en-US" altLang="ko-KR" sz="8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l</a:t>
                      </a:r>
                      <a:endParaRPr lang="ko-KR" altLang="en-US" sz="8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43363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5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Базовые</a:t>
                      </a:r>
                      <a:endParaRPr lang="ko-KR" altLang="en-US" sz="8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75656" y="6482953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5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низкий</a:t>
            </a:r>
            <a:endParaRPr lang="en-US" altLang="ko-KR" sz="1050" b="1" dirty="0" smtClean="0">
              <a:solidFill>
                <a:schemeClr val="accent2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4262" y="6451063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05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средний</a:t>
            </a:r>
            <a:r>
              <a:rPr lang="en-US" altLang="ko-KR" sz="105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4328" y="6522246"/>
            <a:ext cx="1728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5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премиум</a:t>
            </a:r>
            <a:r>
              <a:rPr lang="en-US" altLang="ko-KR" sz="105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44408" y="6237312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05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Диапазон цен</a:t>
            </a:r>
            <a:endParaRPr lang="ko-KR" altLang="en-US" sz="1050" b="1" dirty="0" smtClean="0">
              <a:solidFill>
                <a:schemeClr val="accent2">
                  <a:lumMod val="50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94076" y="3308175"/>
            <a:ext cx="988180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The Essential </a:t>
            </a:r>
            <a:r>
              <a:rPr lang="en-US" altLang="ko-KR" sz="9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Triplus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(2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ko-KR" altLang="en-US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81399" y="6153521"/>
            <a:ext cx="1349878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Pure Energy (4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50231" y="5056434"/>
            <a:ext cx="3027575" cy="1530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Eco Earth Power Sun (8</a:t>
            </a:r>
            <a:r>
              <a:rPr lang="en-US" altLang="ko-KR" sz="9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9" name="AutoShape 2" descr="data:image/jpeg;base64,/9j/4AAQSkZJRgABAQAAAQABAAD/2wCEAAkGBxQSEhQUEhQVFRUUGBoaGBgYFxcYFRsYGBcWFxgcGBYdHCggGB0lGxUXIjEhJykrLi4uFx8zODMtNygtLiwBCgoKDg0OGhAQGywlHyYsLCwsLS4sNywsLCwsLCwsLCwsLCwsLCwsLCwsLCwsLCwsLCwsLCwsLCwsLCwsLCwsLP/AABEIALQAtAMBIgACEQEDEQH/xAAcAAEAAQUBAQAAAAAAAAAAAAAABQEDBAYHAgj/xAA/EAACAQIEAwUECAUEAQUAAAABAgMAEQQSITEFQVEGEyJhcTKBkaEHFCNCUmJysTPB0fDxFaLS4VQkNERjkv/EABoBAQADAQEBAAAAAAAAAAAAAAABAgMEBQb/xAApEQACAgEDAwMDBQAAAAAAAAAAAQIRAxIhMQQTQSJRYTJC4QUUcaHw/9oADAMBAAIRAxEAPwDuNKUoBSlKAUpSgFKUoBSqZqrQClKUApSlAKUpQClKUApSlAKUpQClKUApSlAKUpQClKoaAE1qXb3t5BwyO7/aTMCUiBsxtuWP3V86mOI4x2YxYfL3mmZ2F1iU7My/eY8kuL26VoHa76KUlBlgkkbEHVzM+fvj5tbwHpayjoKA3CCSXIhmt3pUF7bBiASB5C9vdUng8dyb41zbsb2mZGGCx10kQ5Ud9Dfkj+e1m51vJFj0oDYQarUThMYRodRUmjgi4oD3SqUvQFaVQmqXoD1SqA0oCtKpVaAUpSgFKUoBSlKAUpSgFYWOxB0SO2dtiRcKPxMOY8udeuIYzu10GZ20Vdrn15DqawuFTITIFkWSQNaZlINn/CbeyANhyoCQwOFEa5Rfe5J1YsdyTzNXmWqg1WgNY7XdkocclnGWQAhJALkeTD7y+VapwnjU2CcYTiO20U+4IGgDnmtreLca3rqBWo7jPCIsTGY5kDqduoPUHkaAwMv9/wA6vPj1gXNI2UE2HVj0A5moXgmAkwKyRyyd5AmXuD98A5syW6aL5b7bVkx4cyMJHsNCATyU20Ue7fnVWzTHDVuzLwvGZZR4I/PkAPexB/21IJ3x9rKvkPGT77C3zrzDKiAAf5q/9Z8jREtb7ItSwSnaQAeak6+gI0qowslv4pv+kfKvf1sdD8DVWxQHX30oj1FqRZ1PhyuPM5SPkb14bHSp7cRI6ob/AC3q+MT53r0MWOYqSaflFjDcbhe1msTyYFT86kFcHasXE4GOUDOitY3Fxex6io2ZThRdSTHzB1t1pZGlS+kn70rEwWNEguP79Ky6kzaoUpSgFKUoBVjFYkRqWbYfEnkB1Jq7IwAuTYDetd4xjWWCbFZSRFG7QoASSQpsxHO5tYcgCaA5R9Jfb2VcW2GQeBNJgkrLIbj+H3gH2Y2va5PPpULwGV8EBicFIzRbMbDOmuiYiMG3WzbHU6VBfVGy3Y5muSTzJY3Y+8mmExbwPnjOVrEHS4IO6sv3gelAfQnY3tnHjRlIEcwGqXuD5xnmPLletrR718z4WYOc+HGRxqYVJuLa5oG3I/LuOVdM7F/SKsgEeJYA/dlv4W/X0PnQHTqxsfi1iRnc2VRcn+9zXrvwFuTYAXvyt1vWkcR4wMSzIbrFawFhfXXOQd/5VWTpGuLE5v4MfivHRcSyC5P8OPkoO2bqTYfCoGTtTIWuSRvoug5bkXNQ/GZnEriW4IO35fuleRU8jUeEbQjUNcaa6jceR1rhnklZ9V03R4owTe5ux47IR9m2nVSLW921WX7S4lG0kU9QSNOnpWmPdHGttLE7dL+6vLMAWIYKPJTpfl5VXuSN10eLykdS4b20BIE2W2xIbKR52OjD0INbjE6kCzE6db6VwfCR30Ikuf6876a3661sfCMSYDlzsFOwuQVP5TaxH5a2x535PK6v9Mhd43XwdUeIHoaxGjIbS/71p8/GMRGpIIdfxXyn3ixsfLSseDtW4sxvfz/Y7Vq8seDkj0OWrW5v3fuo01sOYIPu5GrgxYYWYaHS+4/xUPw7jkeIUAHXzOvuPM/CvE09neMG5I5+ytx97+nWtL2OLtO2pbMphvsDZTcIxGmlgTax9wHwra1NabEis2XdV1Lc7A3uT/e9bbhJg6Ky7MARUxZXOqaL9KUqxgKoarUXx/iqYeJ5JGyqilmPRVGvvOw8yKArOe+fIP4aHx/mP4fTrWaVrgC/SBjJZgWZsKo1SJRYAHVc9xd79TofKupdk+2yYgiKYCOY7fgf9J5Hy+F6AiO3HYMSZpsKtn1LxiwDeadD5c+VcixmD35EHbbXofOvqEitO7adi1xYMkVkn5nZX8m6HzoD59dCD0IOnIg+R5VnScSVgWfwyjUsLZZBzzryYdRvzrM4lgCjMrqVZTYg7g9DU72M7PK7LiZVGRbmNbe2V1LsDyW2nU+moEtwXDYiLDJJiGk8ZyrGWOSMZSVBU6ZzuenhHWvcOMCZTJYh0DAjWxYX09963DEYqA4aOCbUzBBlF82eSxBB5WJvfyrnmOJD5GKlYwFBAtou1xyOtc+V1ue1+nw1LS0bT4JVUSIkw1GoGmbmOl+ZB5bVD4js0j/+3lCm+iShrhgb6SDUj1B33qOw+KKezt05fCpWDjfI3H7Vjri+T0Ozkxv0P/fwWOIcDxGt4mP6CJACegBuRUTKixMGdZEPK4K6+Wc3I8v3raV4qDc6a87EelJOOPspK26MTfqTrTTB8Fo5s3EkatPjQ1iGBCnQhri9tLMLC/kav4TiTSkRlyb+EWAZSdPa5r61ssPEZDbxKdNfCP6VU8QdTbOgNtcqN+6gVCh8lpZnw4/3+DG4bhJ0upF9hvcX2tbcgCr8nDHI9mMepsPcDXuLiRIuH+A/bxbV779bkkE/G/vuBWjjE59eSy9gYxHY+HP0QGwHr18xWUGNgNh8Sb7n186g8Tx1V0QDMeW9YoaSXxMSB1Og9KhzrZEdhv1SNgOKJZY0trr12vq3W19q3Ds5iVMQVfZW6r5gedc3OLWNO7hBLPYO59ph0Ucr3+FbDh+JJDAVVx3qnNlHUDMfda499bQZ5vV474R0ClWYZgyhh94A/EXpWx5dnqeUKpJ2Fa/iE7y5cA5uRFxpqBY1kcVxV3Ccl1Pr/wBV5RqEmudpez8OMQJODdQRHMv8WL/mnVT0rmPFeHTcPdYsUA8T/wAOVPYa25QnY7Eof+67fIlYWIwaPG0UqCSJ/aRtvUdCN7igNa7KduGiCRYpu8jbRJhqQPz9QNNdx5710mORXUMpDBhcEG4IPMGuIdpezcnDiZYrzYRzqDoyHkH5HycW8+tZ/ZrieJhX/wBHIpjfXLKCVXq1gb38ha/zoCc+kXg6YjFYcDQBWacjcoGTul9WIk16KfKvalYkDsLKMqhVH3LhGt0AVv2q6t3Yu5ZySOQzOdgANh6bCpfi3CCmBxRexkeJrldlA1Cr5DrzOtCVyiA4DwomRQoDOtmznUZb6EG+5A+N613tJwp4sXKp0DLnjPJgrAH3gMAfQHnUp2S7WGHwOLqb3G2U/iFh7J9Dl8xWP2o48xKKU7wynPckhTYWtC4vy0uM2m4Nc06lE9nppZceX4o16K5uGGo+Nesg/v8AxUljeBzKneorOnMhfGmga0kY1BsRqCR6bVAJjQTY29Qb/wCK5pRceT2sWWOVXFl5YgGJBBNulj8iaylbyJ+JqOJOfbQrvy3rzI2lVN9Nkus5GmR9fyE17M7DXu39TGP5ioHPVqUjoPhS2T2UzZhxJ+sak9XTNYdQL1ebExkfaSyOTuqABfexI+VanFNrUgk461ZSoyngJtceqi0cap5nxn4kAV5llZgCSR0J00/L/wBC1RAxJv4M1/K/8qm8F2dlMbYjEExQr4r2u7W1sqfeJta5+dWVyexhlWPErkzN7K8O+sTgbqhBa2wtyJ6na3rUpxbhBjkKSeyczd4B9y5/rlt1IrE7LcWUwiRQsLYctmGvdFJDchpDoWGUAk6nQ2G1SHEeMHEyrbRARkRuZB9tgdgL7bny2rphUYniZ5znkbXCNz4DLmhBtbVha+1mIt8qVl4OMKigch7z1J870rY8t1Zr2KiZHbNuSSDyPp8q9Ry1seIw6uLMLj+9ula7j8G0Wp1T8XMfq/rUkGTG96q69KwUl896yo5gaEsxeIOiRyF1Lx28aDUkHSyjma1Xg3Co4VMaOzIpJZ2tc630ty1sLevOpztFis32CWBIzSsdkTcD1Nr+g86lez3B9FdwQBYopGv63HXoOXrQgyuC8NyhXZbNbQHdb738z8qkOJw54ZV/EjD4qRWUBVGowfNpcgg6gjXTQipnA8WkhPhdkO5KgFSerRHwk+YsfOvPEuG5MQ8f4WN+gUG4+It8awsVvXG9me7jaaRueB7cyh8zxJLcWJjbu2a2xKNcEjXnzr1xmXAYwZ7mCT/7IzkJ/MV29QRXPWNeTxCRRo219P70qdb8miwYr1R9L+DYJOGxDQEX3zRuJEPuJB+dYM3DhyYH4io/D8TJALE673F/mNa9txIai59QbfIqazdex348lfcVOAPWgwJ61b/1DS2c/wCz/hXlsf8AnPwT/jVKR0LM/dGbBwwHd/da9SeH4ZDcZiT5sQg+FyT8q13/AFDrIx94HyAqv1/pmNWVLwZZMl/edC4ZiMFh9XBmYbKkeWMepc+M+dU4z2vM2gjQKL2Ukv5eLQA6Ha3vrQPrhP8A3VRLzJrbXLhHmyw4lLU25Mm58eXYZjmy+yNkXrlUaL7qnezq3fXe4v8AED+dQ/CeBSyMBJeBSFs8iNrnLBLLofuMdbWCk1tHBcUlkSJQF8Ln7xF0ha2fmcyvfbYUgt9zl6jNaqJ0jCjwL6ClVw3sL6D9qV1njsvVRlvVaVBJrfE+DFLtCPDuU6fp/pUE+OCqWLAAA78j5j+VdAqOxHBYXlWZkBdNul+TFdiw5HlQEL2a4Ebd5MDqc1mFndr3zyj3DKnIfAbWBQCq0AqhqtUNAcv7WjxtWjYk1u3ao+NvU1pmIU6m2gtfoL3AufOx+Fck1uex0z9JHSGpzHdmoe6gK4kRyzRRNkkKsGaRshCAWZbH9QOo0trBPWK3h1XwkHMCNCGBzAjzvrVYtLk6Zxk/pdExiuyUsMqYfPEzsWVNWTMVtfLnUA+0NjWI/ZzFXYLAz5GysUKOA1r5dG1NiNPOvEPHp2aGZyjyxP3gcxoGLD8ZUAsPWs7h3alokmjaCOVZp3na7FTne1wAVYW0HK9XqNmD7qSezIl+FYgLn+rz5LE5u6ky6Eg+IC2lqtrw2YgHuZrG1j3bgHNYCxtY3uPjW14TtXJBHDlwyBYMJIqsJftlRspDrIYbAgCxXW/laoLCYGWIYX7JT9Tlef29D4oDZrKchP1cgHW+byNTpRCyT3tIjcNA7+wrNqo0HNs2UE8r5G9ApNSOE4PI/stFlF8zd4pVCFZ/GRfLcI1jsbVlYTFYmESoRDyZgyBFOVZlMa2VRLnWR7EHTJ51bibI0kWZIEU5T3Yz5wc8ebMzFmspJUae2dqikTql4LsPBiDGZXUKe8MgUr4FiERt3mq5n75QOQ8+Uhwlo4ZUsRKY50ZWjKs0iF0KhkK/ZaW1zjUkG9QwljVMoztqxHiIQXBsctrHaMnTddDprdTGtspyiyggE629ToDubbkA0tE05LdmwcQ4vMWsbRZ0CuibELJKbtf2W+0a+Xe+t6l+zEd2t/fOtOwUZIcoLhBdrW0FiRfX8rac7G1b9wiIROYgVc3OYgdVXQ6mxDBxb41ZbuzDKoxjSOkRDQelKrENB6D9qpXSeS+S7SlKgsKUpQClKUAqhqtKA5f20hKysPePQ7VpMs+VZFtcSBdb2IKEspGhBFzqOnOu0dqOBDEx6Gzr7J/lXHOM4B4WyupHnyNc+RUz1OlnGUdJe+pYfESxrCXQFWQrYd4XXJkcglgQ+ZrkfhG2pqMxXAJgqGwJlbKF2bMZGiCtuoOZT94jzNYkyA7i4+NS2AwUuWFsNPHI8fcusTAXjd3AChiLBAxBIBF9dL1RNM3lqhwzXDh2iAWRcptfW1ip2IYEgjQ6g8qx2lB2I3ty3qdlfEy905jXEFViCyITJmVZWyZWB0YsGUkLy1FZk/adxNiJ58Kz51KxqwYqt5VkILsLL4Ra6jmNLVOkjuuuLNWVrbEjmLEjfe1uteW1N+fW+tbBjuNYMwziNVR3lmdS0OUhHA7tRlzBcpuNwOfOsLtHxfDssX1buxlCZh3djcRZWJJFjdrnc9anSFkb8ESWUbkD4CszDxsVLKrMi7sqsUF9ruBYVk9mu1P1dppDEJGbucuUZUGSTMwJGq5hppfXcGpGfikhhAGHKLFLMyyO6BlZp+9IEZQZijWBy6aagbU0jW7pIt4XgsrOsbZY3IYkO65lCpnJdRcpoNjr6Vmx8NgWPM8/jYYjKoUhG7tQEsysSpLuCL3BA5c8qP61IVLSphwXaQ92uWzyxPIWbUDO6K2gbneo1xGrq+YzHRnVmuWZXa4d8uqlQBpqb9Kmkityn+DYIsU0rSfVgUgfKtyoAAjSZsqJc7hyb8yFOlTvZmxdI49RcF23JewzWO9gcx1/GffqEE0s7iJQ7Z2JEYZnJLZbljpfRBrYAa2sNK612S7O/VVzOQ0rb22UdF/medTFWznztQVGxA1SvVK3POK0pShIpSlAKUpQClKUBS1RvFeDRTgh1BJ52vfyPWpOlQ1ZMW4u0cq4z9HdrmNinoudPetwV9QfdWncS7I4hRdE74DW8R8QI1HhNmv6V9CkVi4jh8bm7IL9dm+I1qjxpnZHrZJVLc+a/wDVp1JEskgbwAiXMD9mxZNGsRZiTpzNUm4nKROAQv1gxl8gy6xXy2ANtc2vWvo+XhakWJJHRrOPgaicR2Kwj+3h4G8+7Vf2qO2/DL/u4eYnEh2mdGd0giVpGmkbV2vLOqgvrqoGW4UdaqvamRZBIsKqytOy5ZGUZsRIsl2AWzZCvhBuNfKuxH6PMF/48f8Au/rXgfRzgv8Ax0//AE39aaZEd/D7HHIO0s6p3aBFGVUNwXJVZZJbOWJz3MhBJHLrVqfjkr51klX7QvfRQxEjmRkGl8uc3tXcYuwWBX/4sPvXN+5qWwfA4ov4aIn6EVPmBemiXuR+4xx4icGwfAMVOFtFKUAspkuqAHkufloNFFbjwT6N5G1mkyj8KA/Nzb5L766rFhFBvYX6nU/E1ftVlArLrJfbsRXBOAw4VbRIFvueZ9TvUraq0q9HI25O2UpVaUIFKUoBSlKAUpSgFKUoBSlKAUpSgFUqtKApVaUoBSlKAUpSgFKUoBSlKAUpSgFKUoBSlKAUpSgFKUoBSlKAUpSgFKUoBSlKAUpSgFKUoBSlKA//2Q==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5879097" y="998054"/>
            <a:ext cx="1001187" cy="260762"/>
          </a:xfrm>
          <a:prstGeom prst="rect">
            <a:avLst/>
          </a:prstGeom>
          <a:noFill/>
          <a:ln>
            <a:noFill/>
          </a:ln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*Gold Snail </a:t>
            </a:r>
            <a:r>
              <a:rPr lang="en-US" altLang="ko-KR" sz="8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D</a:t>
            </a:r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eep</a:t>
            </a:r>
            <a:r>
              <a:rPr lang="ko-KR" altLang="en-US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Wrinkle </a:t>
            </a:r>
            <a:r>
              <a:rPr lang="en-US" altLang="ko-KR" sz="8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Plumper</a:t>
            </a:r>
            <a:r>
              <a:rPr lang="en-US" altLang="ko-KR" sz="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(1</a:t>
            </a:r>
            <a:r>
              <a:rPr lang="en-US" altLang="ko-KR" sz="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67" name="그림 66" descr="화면 캡처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46647" y="895156"/>
            <a:ext cx="376059" cy="525604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7610388" y="407142"/>
            <a:ext cx="607085" cy="383873"/>
          </a:xfrm>
          <a:prstGeom prst="rect">
            <a:avLst/>
          </a:prstGeom>
          <a:noFill/>
          <a:ln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Gold Snail wrinkle power ray(1</a:t>
            </a:r>
            <a:r>
              <a:rPr lang="en-US" altLang="ko-KR" sz="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69" name="그림 68" descr="화면 캡처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16766" y="1586880"/>
            <a:ext cx="236853" cy="8116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775081" y="1846954"/>
            <a:ext cx="988180" cy="153040"/>
          </a:xfrm>
          <a:prstGeom prst="rect">
            <a:avLst/>
          </a:prstGeom>
          <a:noFill/>
          <a:ln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The Essential 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(2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83036" y="3423394"/>
            <a:ext cx="1288964" cy="537761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Power Ampoule 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(6)</a:t>
            </a:r>
          </a:p>
          <a:p>
            <a:r>
              <a:rPr lang="en-US" altLang="ko-KR" sz="800" i="1" dirty="0" smtClean="0">
                <a:latin typeface="Arial" pitchFamily="34" charset="0"/>
                <a:cs typeface="Arial" pitchFamily="34" charset="0"/>
              </a:rPr>
              <a:t>=&gt; </a:t>
            </a:r>
            <a:r>
              <a:rPr lang="en-US" altLang="ko-KR" sz="800" i="1" dirty="0" smtClean="0">
                <a:latin typeface="Arial" pitchFamily="34" charset="0"/>
                <a:cs typeface="Arial" pitchFamily="34" charset="0"/>
              </a:rPr>
              <a:t>2  </a:t>
            </a:r>
            <a:r>
              <a:rPr lang="ru-RU" altLang="ko-KR" sz="800" i="1" dirty="0" smtClean="0">
                <a:latin typeface="Arial" pitchFamily="34" charset="0"/>
                <a:cs typeface="Arial" pitchFamily="34" charset="0"/>
              </a:rPr>
              <a:t>новинки вместо 2 средств</a:t>
            </a:r>
            <a:r>
              <a:rPr lang="en-US" altLang="ko-KR" sz="800" i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altLang="ko-KR" sz="800" i="1" dirty="0" smtClean="0">
              <a:latin typeface="Arial" pitchFamily="34" charset="0"/>
              <a:cs typeface="Arial" pitchFamily="34" charset="0"/>
            </a:endParaRPr>
          </a:p>
          <a:p>
            <a:endParaRPr lang="en-US" altLang="ko-KR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600443" y="2763793"/>
            <a:ext cx="1050694" cy="1530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Miracle Cream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(5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57" name="그림 56" descr="화면 캡처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81037" y="2745382"/>
            <a:ext cx="463499" cy="49534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100392" y="1196752"/>
            <a:ext cx="1033618" cy="285384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Snail Essential  </a:t>
            </a:r>
          </a:p>
          <a:p>
            <a:pPr algn="r">
              <a:lnSpc>
                <a:spcPct val="110000"/>
              </a:lnSpc>
            </a:pPr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24K Gold (</a:t>
            </a:r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2)</a:t>
            </a:r>
            <a:endParaRPr lang="en-US" altLang="ko-KR" sz="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6444" y="3141742"/>
            <a:ext cx="300145" cy="67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포인트가 5개인 별 59"/>
          <p:cNvSpPr/>
          <p:nvPr/>
        </p:nvSpPr>
        <p:spPr>
          <a:xfrm>
            <a:off x="3429411" y="4882250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포인트가 5개인 별 61"/>
          <p:cNvSpPr/>
          <p:nvPr/>
        </p:nvSpPr>
        <p:spPr>
          <a:xfrm>
            <a:off x="3441139" y="2585788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포인트가 5개인 별 62"/>
          <p:cNvSpPr/>
          <p:nvPr/>
        </p:nvSpPr>
        <p:spPr>
          <a:xfrm>
            <a:off x="5320173" y="1534174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포인트가 5개인 별 64"/>
          <p:cNvSpPr/>
          <p:nvPr/>
        </p:nvSpPr>
        <p:spPr>
          <a:xfrm>
            <a:off x="6286302" y="774253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포인트가 5개인 별 57"/>
          <p:cNvSpPr/>
          <p:nvPr/>
        </p:nvSpPr>
        <p:spPr>
          <a:xfrm>
            <a:off x="2376346" y="5616425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포인트가 5개인 별 69"/>
          <p:cNvSpPr/>
          <p:nvPr/>
        </p:nvSpPr>
        <p:spPr>
          <a:xfrm>
            <a:off x="4949851" y="3132712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3" y="918367"/>
            <a:ext cx="213933" cy="8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7296" y="4942894"/>
            <a:ext cx="336426" cy="60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98196" y="960664"/>
            <a:ext cx="154416" cy="81008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908976" y="1386881"/>
            <a:ext cx="1001187" cy="260762"/>
          </a:xfrm>
          <a:prstGeom prst="rect">
            <a:avLst/>
          </a:prstGeom>
          <a:noFill/>
          <a:ln>
            <a:noFill/>
          </a:ln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*Gold Snail Wrinkle </a:t>
            </a:r>
            <a:r>
              <a:rPr lang="en-US" altLang="ko-KR" sz="8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Plumper</a:t>
            </a:r>
            <a:r>
              <a:rPr lang="en-US" altLang="ko-KR" sz="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(1</a:t>
            </a:r>
            <a:r>
              <a:rPr lang="en-US" altLang="ko-KR" sz="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1" name="포인트가 5개인 별 60"/>
          <p:cNvSpPr/>
          <p:nvPr/>
        </p:nvSpPr>
        <p:spPr>
          <a:xfrm>
            <a:off x="2795724" y="3155701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9813" y="5539592"/>
            <a:ext cx="214629" cy="607782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3309472" y="5843483"/>
            <a:ext cx="373667" cy="654477"/>
            <a:chOff x="2460775" y="5849116"/>
            <a:chExt cx="373667" cy="654477"/>
          </a:xfrm>
        </p:grpSpPr>
        <p:pic>
          <p:nvPicPr>
            <p:cNvPr id="5" name="그림 4" descr="화면 캡처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69170" y="5849116"/>
              <a:ext cx="165272" cy="654477"/>
            </a:xfrm>
            <a:prstGeom prst="rect">
              <a:avLst/>
            </a:prstGeom>
          </p:spPr>
        </p:pic>
        <p:pic>
          <p:nvPicPr>
            <p:cNvPr id="15" name="그림 14" descr="화면 캡처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60775" y="5851901"/>
              <a:ext cx="161970" cy="631052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2810589" y="5539173"/>
            <a:ext cx="1429557" cy="522372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Mojito 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(3)</a:t>
            </a:r>
          </a:p>
          <a:p>
            <a:r>
              <a:rPr lang="ru-RU" altLang="ko-KR" sz="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Выпуск </a:t>
            </a:r>
            <a:r>
              <a:rPr lang="en-US" altLang="ko-KR" sz="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Mojito All-in-one moisturizer </a:t>
            </a:r>
            <a:r>
              <a:rPr lang="ru-RU" altLang="ko-KR" sz="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будет прекращено</a:t>
            </a:r>
            <a:r>
              <a:rPr lang="en-US" altLang="ko-KR" sz="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. </a:t>
            </a:r>
            <a:endParaRPr lang="ko-KR" altLang="en-US" sz="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8" name="그림 17" descr="화면 캡처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795"/>
          <a:stretch/>
        </p:blipFill>
        <p:spPr>
          <a:xfrm>
            <a:off x="8469237" y="766258"/>
            <a:ext cx="654488" cy="371439"/>
          </a:xfrm>
          <a:prstGeom prst="rect">
            <a:avLst/>
          </a:prstGeom>
        </p:spPr>
      </p:pic>
      <p:pic>
        <p:nvPicPr>
          <p:cNvPr id="19" name="그림 18" descr="화면 캡처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9927" y="3348736"/>
            <a:ext cx="372822" cy="603519"/>
          </a:xfrm>
          <a:prstGeom prst="rect">
            <a:avLst/>
          </a:prstGeom>
        </p:spPr>
      </p:pic>
      <p:pic>
        <p:nvPicPr>
          <p:cNvPr id="23" name="그림 22" descr="화면 캡처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0146" y="5470067"/>
            <a:ext cx="197585" cy="767246"/>
          </a:xfrm>
          <a:prstGeom prst="rect">
            <a:avLst/>
          </a:prstGeom>
        </p:spPr>
      </p:pic>
      <p:pic>
        <p:nvPicPr>
          <p:cNvPr id="24" name="그림 23" descr="화면 캡처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2406" y="5499880"/>
            <a:ext cx="178087" cy="737432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4707317" y="5853690"/>
            <a:ext cx="1349878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Fresh Bamboo Mist(2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7" name="직사각형 68"/>
          <p:cNvSpPr/>
          <p:nvPr/>
        </p:nvSpPr>
        <p:spPr>
          <a:xfrm>
            <a:off x="1721678" y="398106"/>
            <a:ext cx="26693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1100" b="1" u="sng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Сегментация товара по категориям</a:t>
            </a:r>
            <a:endParaRPr lang="en-US" altLang="ko-KR" sz="1100" b="1" u="sng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2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5505922"/>
              </p:ext>
            </p:extLst>
          </p:nvPr>
        </p:nvGraphicFramePr>
        <p:xfrm>
          <a:off x="1763688" y="1511522"/>
          <a:ext cx="6768752" cy="4429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6094"/>
                <a:gridCol w="846094"/>
                <a:gridCol w="846094"/>
                <a:gridCol w="846094"/>
                <a:gridCol w="846094"/>
                <a:gridCol w="846094"/>
                <a:gridCol w="846094"/>
                <a:gridCol w="846094"/>
              </a:tblGrid>
              <a:tr h="48607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5473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979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98"/>
                      </a:srgbClr>
                    </a:solidFill>
                  </a:tcPr>
                </a:tc>
              </a:tr>
              <a:tr h="66438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85098"/>
                      </a:srgbClr>
                    </a:solidFill>
                  </a:tcPr>
                </a:tc>
              </a:tr>
              <a:tr h="56521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69020"/>
                      </a:srgbClr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6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7E4BD">
                        <a:alpha val="69020"/>
                      </a:srgbClr>
                    </a:solidFill>
                  </a:tcPr>
                </a:tc>
              </a:tr>
              <a:tr h="57979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0100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Позиционная карта средств для ухода за </a:t>
            </a:r>
            <a:r>
              <a:rPr lang="ru-RU" altLang="ko-KR" sz="16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мужской </a:t>
            </a:r>
            <a:r>
              <a:rPr lang="ru-RU" altLang="ko-KR" sz="1600" b="1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кожей</a:t>
            </a:r>
          </a:p>
        </p:txBody>
      </p:sp>
      <p:cxnSp>
        <p:nvCxnSpPr>
          <p:cNvPr id="6" name="직선 화살표 연결선 5"/>
          <p:cNvCxnSpPr/>
          <p:nvPr/>
        </p:nvCxnSpPr>
        <p:spPr>
          <a:xfrm flipV="1">
            <a:off x="1763688" y="5966819"/>
            <a:ext cx="6768752" cy="454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V="1">
            <a:off x="1763688" y="1218833"/>
            <a:ext cx="0" cy="476091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5147317"/>
              </p:ext>
            </p:extLst>
          </p:nvPr>
        </p:nvGraphicFramePr>
        <p:xfrm>
          <a:off x="111316" y="1066046"/>
          <a:ext cx="1508356" cy="490531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66207"/>
                <a:gridCol w="842149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1" u="none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Предназначение</a:t>
                      </a:r>
                      <a:endParaRPr lang="en-US" altLang="ko-KR" sz="1000" b="1" u="none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u="none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Дополнит.</a:t>
                      </a:r>
                    </a:p>
                    <a:p>
                      <a:pPr algn="ctr" latinLnBrk="1"/>
                      <a:r>
                        <a:rPr lang="ru-RU" altLang="ko-KR" sz="1000" b="1" u="none" dirty="0" err="1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св-ва</a:t>
                      </a:r>
                      <a:endParaRPr lang="ko-KR" altLang="en-US" sz="1000" b="1" u="none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1090564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0" u="none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Уход за возрастной кожей</a:t>
                      </a:r>
                      <a:endParaRPr lang="ko-KR" altLang="en-US" sz="1000" b="0" u="none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Борьба</a:t>
                      </a:r>
                      <a:r>
                        <a:rPr lang="ru-RU" altLang="ko-KR" sz="900" b="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с морщинами</a:t>
                      </a:r>
                      <a:endParaRPr lang="ko-KR" altLang="en-US" sz="9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7606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Целенаправленный уход</a:t>
                      </a:r>
                      <a:endParaRPr lang="ko-KR" altLang="en-US" sz="10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Отбеливание</a:t>
                      </a:r>
                      <a:endParaRPr lang="ko-KR" altLang="en-US" sz="9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64807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Контроль </a:t>
                      </a:r>
                      <a:r>
                        <a:rPr lang="ru-RU" altLang="ko-KR" sz="900" b="0" dirty="0" err="1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себума</a:t>
                      </a:r>
                      <a:endParaRPr lang="ko-KR" altLang="en-US" sz="9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10801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Основной уход</a:t>
                      </a:r>
                      <a:endParaRPr lang="ko-KR" altLang="en-US" sz="10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Мягкая формула для ухода за чувствительной</a:t>
                      </a:r>
                      <a:r>
                        <a:rPr lang="ru-RU" altLang="ko-KR" sz="900" b="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кожей</a:t>
                      </a:r>
                      <a:endParaRPr lang="ko-KR" altLang="en-US" sz="9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10784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Экспресс-увлажнение</a:t>
                      </a:r>
                      <a:endParaRPr lang="ko-KR" altLang="en-US" sz="9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91680" y="5971361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1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низкий</a:t>
            </a:r>
            <a:endParaRPr lang="en-US" altLang="ko-KR" sz="1100" b="1" dirty="0" smtClean="0">
              <a:solidFill>
                <a:schemeClr val="accent2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5986368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1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средний</a:t>
            </a:r>
            <a:endParaRPr lang="en-US" altLang="ko-KR" sz="1100" b="1" dirty="0" smtClean="0">
              <a:solidFill>
                <a:schemeClr val="accent2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328" y="6010654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1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премиум</a:t>
            </a:r>
            <a:endParaRPr lang="en-US" altLang="ko-KR" sz="1100" b="1" dirty="0" smtClean="0">
              <a:solidFill>
                <a:schemeClr val="accent2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4408" y="5725720"/>
            <a:ext cx="11521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05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Диапазон цен</a:t>
            </a:r>
            <a:endParaRPr lang="ko-KR" altLang="en-US" sz="1050" b="1" dirty="0" smtClean="0">
              <a:solidFill>
                <a:schemeClr val="accent2">
                  <a:lumMod val="50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51676" y="4409744"/>
            <a:ext cx="1755675" cy="399261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Eco Energy Mild (3)/ Dynamic (1)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sz="800" i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=&gt; </a:t>
            </a:r>
            <a:r>
              <a:rPr lang="ru-RU" altLang="ko-KR" sz="800" i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Выпуск линии </a:t>
            </a:r>
            <a:r>
              <a:rPr lang="en-US" altLang="ko-KR" sz="800" i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Dynamic </a:t>
            </a:r>
            <a:r>
              <a:rPr lang="ru-RU" altLang="ko-KR" sz="800" i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прекращен</a:t>
            </a:r>
            <a:endParaRPr lang="en-US" altLang="ko-KR" sz="800" i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43245" y="1977351"/>
            <a:ext cx="1584176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Mineral </a:t>
            </a:r>
            <a:r>
              <a:rPr lang="en-US" altLang="ko-KR" sz="9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Homme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Black(5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35382" y="3284025"/>
            <a:ext cx="1008112" cy="41465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solidFill>
                  <a:srgbClr val="FF0000"/>
                </a:solidFill>
                <a:latin typeface="바탕"/>
                <a:ea typeface="바탕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Eco Energy </a:t>
            </a:r>
          </a:p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Oil Control (4)</a:t>
            </a:r>
          </a:p>
          <a:p>
            <a:r>
              <a:rPr lang="en-US" altLang="ko-KR" sz="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endParaRPr lang="en-US" altLang="ko-KR" sz="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4098" name="Picture 2" descr="에코 에너지 포맨 다이나믹 올인원 플루이드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550864" y="3635402"/>
            <a:ext cx="279225" cy="7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37809" y="3232742"/>
            <a:ext cx="357676" cy="671104"/>
          </a:xfrm>
          <a:prstGeom prst="rect">
            <a:avLst/>
          </a:prstGeom>
        </p:spPr>
      </p:pic>
      <p:pic>
        <p:nvPicPr>
          <p:cNvPr id="32" name="그림 31" descr="화면 캡처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99792" y="4920894"/>
            <a:ext cx="358291" cy="94015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125200" y="5469058"/>
            <a:ext cx="1303553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Exnovo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Aqua Max(2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43494" y="1576026"/>
            <a:ext cx="305302" cy="80265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09690" y="3628600"/>
            <a:ext cx="343356" cy="72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833035" y="3628600"/>
            <a:ext cx="393635" cy="73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포인트가 5개인 별 23"/>
          <p:cNvSpPr/>
          <p:nvPr/>
        </p:nvSpPr>
        <p:spPr>
          <a:xfrm>
            <a:off x="5842891" y="1537432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3451676" y="3581672"/>
            <a:ext cx="432647" cy="82807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969481" y="3466462"/>
            <a:ext cx="307308" cy="1621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RE</a:t>
            </a:r>
            <a:endParaRPr lang="ko-KR" altLang="en-US" sz="800" dirty="0"/>
          </a:p>
        </p:txBody>
      </p:sp>
      <p:sp>
        <p:nvSpPr>
          <p:cNvPr id="28" name="포인트가 5개인 별 27"/>
          <p:cNvSpPr/>
          <p:nvPr/>
        </p:nvSpPr>
        <p:spPr>
          <a:xfrm>
            <a:off x="3122969" y="3408660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포인트가 5개인 별 28"/>
          <p:cNvSpPr/>
          <p:nvPr/>
        </p:nvSpPr>
        <p:spPr>
          <a:xfrm>
            <a:off x="2522547" y="4914800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4638400" y="3050824"/>
            <a:ext cx="307308" cy="1621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RE</a:t>
            </a:r>
            <a:endParaRPr lang="ko-KR" altLang="en-US" sz="800" dirty="0"/>
          </a:p>
        </p:txBody>
      </p:sp>
      <p:sp>
        <p:nvSpPr>
          <p:cNvPr id="36" name="직사각형 35"/>
          <p:cNvSpPr/>
          <p:nvPr/>
        </p:nvSpPr>
        <p:spPr>
          <a:xfrm>
            <a:off x="3359186" y="3408660"/>
            <a:ext cx="525137" cy="1826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DROP</a:t>
            </a:r>
            <a:endParaRPr lang="ko-KR" altLang="en-US" sz="800" dirty="0"/>
          </a:p>
        </p:txBody>
      </p:sp>
      <p:pic>
        <p:nvPicPr>
          <p:cNvPr id="5" name="그림 4" descr="화면 캡처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4869" y="2523457"/>
            <a:ext cx="233927" cy="7088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443245" y="2569243"/>
            <a:ext cx="1584176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Mineral </a:t>
            </a:r>
            <a:r>
              <a:rPr lang="en-US" altLang="ko-KR" sz="9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Homme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WHITE (2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7" name="직사각형 68"/>
          <p:cNvSpPr/>
          <p:nvPr/>
        </p:nvSpPr>
        <p:spPr>
          <a:xfrm>
            <a:off x="58968" y="618172"/>
            <a:ext cx="26693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1100" b="1" u="sng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Сегментация товара по категориям</a:t>
            </a:r>
            <a:endParaRPr lang="en-US" altLang="ko-KR" sz="1100" b="1" u="sng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36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8236874"/>
              </p:ext>
            </p:extLst>
          </p:nvPr>
        </p:nvGraphicFramePr>
        <p:xfrm>
          <a:off x="1763688" y="1028341"/>
          <a:ext cx="6696744" cy="5424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094"/>
                <a:gridCol w="848094"/>
                <a:gridCol w="848094"/>
                <a:gridCol w="848094"/>
                <a:gridCol w="848094"/>
                <a:gridCol w="848094"/>
                <a:gridCol w="848094"/>
                <a:gridCol w="760086"/>
              </a:tblGrid>
              <a:tr h="544226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8CFE0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8CFE0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8CFE0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8CFE0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8CFE0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8CFE0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8CFE0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8CFE0">
                        <a:alpha val="72941"/>
                      </a:srgbClr>
                    </a:solidFill>
                  </a:tcPr>
                </a:tc>
              </a:tr>
              <a:tr h="544226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8CFE0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8CFE0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8CFE0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8CFE0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8CFE0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8CFE0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8CFE0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98CFE0">
                        <a:alpha val="72941"/>
                      </a:srgbClr>
                    </a:solidFill>
                  </a:tcPr>
                </a:tc>
              </a:tr>
              <a:tr h="544226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</a:tr>
              <a:tr h="544226"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</a:tr>
              <a:tr h="559400"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8E5EE"/>
                    </a:solidFill>
                  </a:tcPr>
                </a:tc>
              </a:tr>
              <a:tr h="586773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</a:tr>
              <a:tr h="582907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84706"/>
                      </a:srgbClr>
                    </a:solidFill>
                  </a:tcPr>
                </a:tc>
              </a:tr>
              <a:tr h="470729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F4F8">
                        <a:alpha val="8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F4F8">
                        <a:alpha val="8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F4F8">
                        <a:alpha val="8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F4F8">
                        <a:alpha val="8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F4F8">
                        <a:alpha val="8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F4F8">
                        <a:alpha val="8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F4F8">
                        <a:alpha val="8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F4F8">
                        <a:alpha val="82745"/>
                      </a:srgbClr>
                    </a:solidFill>
                  </a:tcPr>
                </a:tc>
              </a:tr>
              <a:tr h="544226"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F4F8">
                        <a:alpha val="8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F4F8">
                        <a:alpha val="8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F4F8">
                        <a:alpha val="8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F4F8">
                        <a:alpha val="8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F4F8">
                        <a:alpha val="8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F4F8">
                        <a:alpha val="8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F4F8">
                        <a:alpha val="8274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8F4F8">
                        <a:alpha val="8274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Позиционная карта очищающих средств</a:t>
            </a:r>
            <a:endParaRPr lang="ko-KR" altLang="en-US" sz="16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1763688" y="6445981"/>
            <a:ext cx="6840760" cy="838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V="1">
            <a:off x="1763688" y="828328"/>
            <a:ext cx="0" cy="562500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52630" y="6423587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низкий</a:t>
            </a:r>
            <a:endParaRPr lang="en-US" altLang="ko-KR" sz="1000" b="1" dirty="0" smtClean="0">
              <a:solidFill>
                <a:schemeClr val="accent2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3968" y="6441439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средний</a:t>
            </a:r>
            <a:endParaRPr lang="en-US" altLang="ko-KR" sz="1000" b="1" dirty="0" smtClean="0">
              <a:solidFill>
                <a:schemeClr val="accent2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328" y="6485274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премиум</a:t>
            </a:r>
            <a:endParaRPr lang="en-US" altLang="ko-KR" sz="1000" b="1" dirty="0" smtClean="0">
              <a:solidFill>
                <a:schemeClr val="accent2">
                  <a:lumMod val="75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16416" y="6223532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Диапазон цен</a:t>
            </a:r>
            <a:endParaRPr lang="ko-KR" altLang="en-US" sz="1000" b="1" dirty="0" smtClean="0">
              <a:solidFill>
                <a:schemeClr val="accent2">
                  <a:lumMod val="50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2851165"/>
              </p:ext>
            </p:extLst>
          </p:nvPr>
        </p:nvGraphicFramePr>
        <p:xfrm>
          <a:off x="107504" y="772663"/>
          <a:ext cx="1584176" cy="586176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67890"/>
                <a:gridCol w="916286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1" u="none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Предназначение</a:t>
                      </a:r>
                      <a:endParaRPr lang="en-US" altLang="ko-KR" sz="1000" b="1" u="none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u="none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lang="ru-RU" altLang="ko-KR" sz="1000" b="1" u="none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Дополнит.</a:t>
                      </a:r>
                    </a:p>
                    <a:p>
                      <a:pPr algn="ctr" latinLnBrk="1"/>
                      <a:r>
                        <a:rPr lang="ru-RU" altLang="ko-KR" sz="1000" b="1" u="none" dirty="0" err="1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св-ва</a:t>
                      </a:r>
                      <a:endParaRPr lang="ko-KR" altLang="en-US" sz="1000" b="1" u="none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4625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0" u="none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Уход за возрастной кожей</a:t>
                      </a:r>
                      <a:endParaRPr lang="ko-KR" altLang="en-US" sz="1000" b="0" u="none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5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Шлифовка кожи</a:t>
                      </a:r>
                      <a:endParaRPr lang="ko-KR" altLang="en-US" sz="85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46253">
                <a:tc vMerge="1"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Борьба</a:t>
                      </a:r>
                      <a:r>
                        <a:rPr lang="ru-RU" altLang="ko-KR" sz="850" b="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с морщинами</a:t>
                      </a:r>
                      <a:endParaRPr lang="ko-KR" altLang="en-US" sz="85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491670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Целенаправленный уход</a:t>
                      </a:r>
                      <a:endParaRPr lang="ko-KR" altLang="en-US" sz="10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85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Мягкая формула для ухода за чувствительной кожей</a:t>
                      </a:r>
                    </a:p>
                  </a:txBody>
                  <a:tcPr marL="7200" marR="7200" marT="10800" marB="10800" anchor="ctr"/>
                </a:tc>
              </a:tr>
              <a:tr h="573033">
                <a:tc vMerge="1"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85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Уход за кожей с </a:t>
                      </a:r>
                      <a:r>
                        <a:rPr lang="ru-RU" altLang="ko-KR" sz="850" dirty="0" err="1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акне</a:t>
                      </a:r>
                      <a:r>
                        <a:rPr lang="en-US" altLang="ko-KR" sz="85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/</a:t>
                      </a:r>
                      <a:r>
                        <a:rPr lang="ru-RU" altLang="ko-KR" sz="85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уход</a:t>
                      </a:r>
                      <a:r>
                        <a:rPr lang="ru-RU" altLang="ko-KR" sz="85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за порами</a:t>
                      </a:r>
                      <a:endParaRPr lang="en-US" altLang="ko-KR" sz="85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7466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Специальные средства (</a:t>
                      </a:r>
                      <a:r>
                        <a:rPr lang="ru-RU" altLang="ko-KR" sz="850" b="0" dirty="0" err="1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стик</a:t>
                      </a:r>
                      <a:r>
                        <a:rPr lang="ru-RU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-корректор, щетка-автомат</a:t>
                      </a:r>
                      <a:r>
                        <a:rPr lang="ru-RU" altLang="ko-KR" sz="850" b="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для очистки пор)</a:t>
                      </a:r>
                      <a:endParaRPr lang="ko-KR" altLang="en-US" sz="85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54683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Основной уход</a:t>
                      </a:r>
                      <a:endParaRPr lang="ko-KR" altLang="en-US" sz="10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algn="ctr" latinLnBrk="1"/>
                      <a:r>
                        <a:rPr lang="en-US" altLang="ko-KR" sz="10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endParaRPr lang="ko-KR" altLang="en-US" sz="10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5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Глубокое увлажнение</a:t>
                      </a:r>
                      <a:r>
                        <a:rPr lang="en-US" altLang="ko-KR" sz="85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/</a:t>
                      </a:r>
                      <a:r>
                        <a:rPr lang="ru-RU" altLang="ko-KR" sz="85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успокаивающий</a:t>
                      </a:r>
                      <a:r>
                        <a:rPr lang="ru-RU" altLang="ko-KR" sz="85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эффект</a:t>
                      </a:r>
                      <a:endParaRPr lang="ko-KR" altLang="en-US" sz="85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2190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Увлажнение</a:t>
                      </a:r>
                      <a:endParaRPr lang="ko-KR" altLang="en-US" sz="85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7606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Глубокое очищение</a:t>
                      </a:r>
                      <a:endParaRPr lang="ko-KR" altLang="en-US" sz="85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100811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Убыточные</a:t>
                      </a:r>
                      <a:r>
                        <a:rPr lang="ru-RU" altLang="ko-KR" sz="10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лидеры, </a:t>
                      </a:r>
                      <a:r>
                        <a:rPr lang="ru-RU" altLang="ko-KR" sz="10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предлагаемые по цене ниже себестоимости </a:t>
                      </a:r>
                      <a:r>
                        <a:rPr lang="en-US" altLang="ko-KR" sz="10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(</a:t>
                      </a:r>
                      <a:r>
                        <a:rPr lang="ru-RU" altLang="ko-KR" sz="10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пенка</a:t>
                      </a:r>
                      <a:r>
                        <a:rPr lang="en-US" altLang="ko-KR" sz="10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, </a:t>
                      </a:r>
                      <a:r>
                        <a:rPr lang="ru-RU" altLang="ko-KR" sz="10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очищающие салфетки</a:t>
                      </a:r>
                      <a:r>
                        <a:rPr lang="en-US" altLang="ko-KR" sz="10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)</a:t>
                      </a:r>
                      <a:endParaRPr lang="ko-KR" altLang="en-US" sz="10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en-US" altLang="ko-KR" sz="100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824915" y="5885488"/>
            <a:ext cx="1153686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CARE PLUS(1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23980" y="3866006"/>
            <a:ext cx="1074346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Urban Eco</a:t>
            </a:r>
          </a:p>
          <a:p>
            <a:r>
              <a:rPr lang="en-US" altLang="ko-KR" sz="9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Harakeke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(1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90697" y="2793134"/>
            <a:ext cx="1440042" cy="438648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7200" rIns="7200" bIns="7200" rtlCol="0" anchor="ctr" anchorCtr="0">
            <a:noAutofit/>
          </a:bodyPr>
          <a:lstStyle/>
          <a:p>
            <a:r>
              <a:rPr lang="en-US" altLang="ko-KR" sz="9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A.C Control </a:t>
            </a:r>
            <a:r>
              <a:rPr lang="en-US" altLang="ko-KR" sz="9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Ackenesia</a:t>
            </a:r>
            <a:r>
              <a:rPr lang="en-US" altLang="ko-KR" sz="9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</a:p>
          <a:p>
            <a:r>
              <a:rPr lang="en-US" altLang="ko-KR" sz="9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foam cleanser(1</a:t>
            </a:r>
            <a:r>
              <a:rPr lang="en-US" altLang="ko-KR" sz="9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898904" y="4568374"/>
            <a:ext cx="1941473" cy="430039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Natural Condition</a:t>
            </a:r>
          </a:p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[foam(7) + Cream(5)+ oil(2)+Lotion(1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78601" y="1655155"/>
            <a:ext cx="893571" cy="2915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바탕"/>
                <a:cs typeface="Arial" pitchFamily="34" charset="0"/>
              </a:rPr>
              <a:t>Gold Snail  </a:t>
            </a:r>
          </a:p>
          <a:p>
            <a:r>
              <a:rPr lang="en-US" altLang="ko-KR" sz="900" b="1" dirty="0" smtClean="0">
                <a:latin typeface="Arial" pitchFamily="34" charset="0"/>
                <a:ea typeface="바탕"/>
                <a:cs typeface="Arial" pitchFamily="34" charset="0"/>
              </a:rPr>
              <a:t>Soap Bar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(1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85" name="그림 84" descr="화면 캡처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32395" y="1623887"/>
            <a:ext cx="366960" cy="584418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49111" y="2906093"/>
            <a:ext cx="377767" cy="94297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202667" y="3334557"/>
            <a:ext cx="1112878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Gem Miracle Auto Pore Cleanser </a:t>
            </a:r>
          </a:p>
        </p:txBody>
      </p:sp>
      <p:pic>
        <p:nvPicPr>
          <p:cNvPr id="8" name="그림 7" descr="화면 캡처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94727" y="4869890"/>
            <a:ext cx="291429" cy="726984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7142664" y="1850400"/>
            <a:ext cx="1284213" cy="1530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Snail Essential EX(1</a:t>
            </a:r>
            <a:r>
              <a:rPr lang="en-US" altLang="ko-KR" sz="9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02667" y="993812"/>
            <a:ext cx="1224211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Cell Renew Bio</a:t>
            </a:r>
          </a:p>
          <a:p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Cleansing Foam(1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78823" y="5958040"/>
            <a:ext cx="1114945" cy="2915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Healing Tea Garden (8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 </a:t>
            </a:r>
          </a:p>
        </p:txBody>
      </p: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07540" y="5683230"/>
            <a:ext cx="505320" cy="271839"/>
          </a:xfrm>
          <a:prstGeom prst="rect">
            <a:avLst/>
          </a:prstGeom>
        </p:spPr>
      </p:pic>
      <p:pic>
        <p:nvPicPr>
          <p:cNvPr id="46" name="그림 45" descr="화면 캡처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67656" y="5412287"/>
            <a:ext cx="282358" cy="575862"/>
          </a:xfrm>
          <a:prstGeom prst="rect">
            <a:avLst/>
          </a:prstGeom>
        </p:spPr>
      </p:pic>
      <p:pic>
        <p:nvPicPr>
          <p:cNvPr id="43" name="그림 42" descr="화면 캡처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85803" y="4629106"/>
            <a:ext cx="351979" cy="81246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427634" y="4869890"/>
            <a:ext cx="1440042" cy="438648"/>
          </a:xfrm>
          <a:prstGeom prst="rect">
            <a:avLst/>
          </a:prstGeom>
          <a:noFill/>
          <a:ln w="19050">
            <a:noFill/>
          </a:ln>
        </p:spPr>
        <p:txBody>
          <a:bodyPr wrap="square" lIns="36000" tIns="7200" rIns="7200" bIns="7200" rtlCol="0" anchor="ctr" anchorCtr="0">
            <a:no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Black Pig Collagen deep  Cleansing Foam(1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31818" y="3156608"/>
            <a:ext cx="263816" cy="73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919841" y="3337863"/>
            <a:ext cx="960043" cy="430039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err="1" smtClean="0">
                <a:latin typeface="+mj-lt"/>
                <a:ea typeface="Arial Unicode MS" pitchFamily="50" charset="-127"/>
                <a:cs typeface="Arial" pitchFamily="34" charset="0"/>
              </a:rPr>
              <a:t>Saemmul</a:t>
            </a:r>
            <a:r>
              <a:rPr lang="en-US" altLang="ko-KR" sz="900" b="1" dirty="0" smtClean="0">
                <a:latin typeface="+mj-lt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err="1" smtClean="0">
                <a:latin typeface="+mj-lt"/>
                <a:ea typeface="Arial Unicode MS" pitchFamily="50" charset="-127"/>
                <a:cs typeface="Arial" pitchFamily="34" charset="0"/>
              </a:rPr>
              <a:t>Kok</a:t>
            </a:r>
            <a:r>
              <a:rPr lang="en-US" altLang="ko-KR" sz="900" b="1" dirty="0" smtClean="0">
                <a:latin typeface="+mj-lt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err="1" smtClean="0">
                <a:latin typeface="+mj-lt"/>
                <a:ea typeface="Arial Unicode MS" pitchFamily="50" charset="-127"/>
                <a:cs typeface="Arial" pitchFamily="34" charset="0"/>
              </a:rPr>
              <a:t>Kok</a:t>
            </a:r>
            <a:r>
              <a:rPr lang="en-US" altLang="ko-KR" sz="900" b="1" dirty="0" smtClean="0">
                <a:latin typeface="+mj-lt"/>
                <a:ea typeface="Arial Unicode MS" pitchFamily="50" charset="-127"/>
                <a:cs typeface="Arial" pitchFamily="34" charset="0"/>
              </a:rPr>
              <a:t> Remover </a:t>
            </a:r>
            <a:r>
              <a:rPr lang="en-US" altLang="ko-KR" sz="900" b="1" dirty="0" smtClean="0">
                <a:latin typeface="+mj-lt"/>
                <a:ea typeface="Arial Unicode MS" pitchFamily="50" charset="-127"/>
                <a:cs typeface="Arial" pitchFamily="34" charset="0"/>
              </a:rPr>
              <a:t>Stick</a:t>
            </a:r>
            <a:endParaRPr lang="ko-KR" altLang="en-US" sz="900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86156" y="4895449"/>
            <a:ext cx="278701" cy="67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6618" y="4820594"/>
            <a:ext cx="298332" cy="59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9666" y="4774906"/>
            <a:ext cx="828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</a:t>
            </a:r>
            <a:r>
              <a:rPr lang="ru-RU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Новинка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)Facial Smoothie Foam(3) </a:t>
            </a:r>
            <a:endParaRPr lang="en-US" altLang="ko-KR" sz="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5" name="포인트가 5개인 별 54"/>
          <p:cNvSpPr/>
          <p:nvPr/>
        </p:nvSpPr>
        <p:spPr>
          <a:xfrm>
            <a:off x="7044368" y="885800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포인트가 5개인 별 55"/>
          <p:cNvSpPr/>
          <p:nvPr/>
        </p:nvSpPr>
        <p:spPr>
          <a:xfrm>
            <a:off x="4508310" y="3678640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54752" y="961254"/>
            <a:ext cx="246390" cy="6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포인트가 5개인 별 61"/>
          <p:cNvSpPr/>
          <p:nvPr/>
        </p:nvSpPr>
        <p:spPr>
          <a:xfrm>
            <a:off x="4366864" y="2616981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572" y="2173141"/>
            <a:ext cx="304364" cy="55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1101" y="1916096"/>
            <a:ext cx="300129" cy="80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2669108" y="2392892"/>
            <a:ext cx="1076825" cy="1530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바탕"/>
                <a:cs typeface="Arial" pitchFamily="34" charset="0"/>
              </a:rPr>
              <a:t>Marseille Olive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(7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1" name="포인트가 5개인 별 50"/>
          <p:cNvSpPr/>
          <p:nvPr/>
        </p:nvSpPr>
        <p:spPr>
          <a:xfrm>
            <a:off x="3745933" y="1928776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포인트가 5개인 별 67"/>
          <p:cNvSpPr/>
          <p:nvPr/>
        </p:nvSpPr>
        <p:spPr>
          <a:xfrm>
            <a:off x="2723248" y="5467206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포인트가 5개인 별 68"/>
          <p:cNvSpPr/>
          <p:nvPr/>
        </p:nvSpPr>
        <p:spPr>
          <a:xfrm>
            <a:off x="6666084" y="1418698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포인트가 5개인 별 69"/>
          <p:cNvSpPr/>
          <p:nvPr/>
        </p:nvSpPr>
        <p:spPr>
          <a:xfrm>
            <a:off x="3712572" y="4521094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9276" y="5151933"/>
            <a:ext cx="446126" cy="36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0060" y="1526710"/>
            <a:ext cx="252604" cy="62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4021" y="2538662"/>
            <a:ext cx="190608" cy="6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6740453" y="2670202"/>
            <a:ext cx="1112878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Gem Miracle O2 Bubble Cleanser (1) </a:t>
            </a:r>
          </a:p>
        </p:txBody>
      </p:sp>
      <p:sp>
        <p:nvSpPr>
          <p:cNvPr id="76" name="포인트가 5개인 별 75"/>
          <p:cNvSpPr/>
          <p:nvPr/>
        </p:nvSpPr>
        <p:spPr>
          <a:xfrm>
            <a:off x="6347427" y="2591271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그림 52" descr="화면 캡처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5504905"/>
            <a:ext cx="695250" cy="360040"/>
          </a:xfrm>
          <a:prstGeom prst="rect">
            <a:avLst/>
          </a:prstGeom>
        </p:spPr>
      </p:pic>
      <p:sp>
        <p:nvSpPr>
          <p:cNvPr id="66" name="포인트가 5개인 별 65"/>
          <p:cNvSpPr/>
          <p:nvPr/>
        </p:nvSpPr>
        <p:spPr>
          <a:xfrm>
            <a:off x="1824915" y="5396893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8783" y="2036919"/>
            <a:ext cx="275674" cy="64751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908978" y="2247122"/>
            <a:ext cx="1076825" cy="1530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바탕"/>
                <a:cs typeface="Arial" pitchFamily="34" charset="0"/>
              </a:rPr>
              <a:t>ST. Herb (3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0" name="그림 9" descr="화면 캡처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9657" y="2729618"/>
            <a:ext cx="221512" cy="540902"/>
          </a:xfrm>
          <a:prstGeom prst="rect">
            <a:avLst/>
          </a:prstGeom>
        </p:spPr>
      </p:pic>
      <p:pic>
        <p:nvPicPr>
          <p:cNvPr id="11" name="그림 10" descr="화면 캡처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5531" y="3817857"/>
            <a:ext cx="260390" cy="570518"/>
          </a:xfrm>
          <a:prstGeom prst="rect">
            <a:avLst/>
          </a:prstGeom>
        </p:spPr>
      </p:pic>
      <p:pic>
        <p:nvPicPr>
          <p:cNvPr id="16" name="그림 15" descr="화면 캡처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3613" y="3188252"/>
            <a:ext cx="208102" cy="62115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981715" y="3392251"/>
            <a:ext cx="1076825" cy="1530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바탕"/>
                <a:cs typeface="Arial" pitchFamily="34" charset="0"/>
              </a:rPr>
              <a:t>MAX Perfection(2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1" name="직사각형 68"/>
          <p:cNvSpPr/>
          <p:nvPr/>
        </p:nvSpPr>
        <p:spPr>
          <a:xfrm>
            <a:off x="35496" y="476672"/>
            <a:ext cx="27735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1100" b="1" u="sng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Сегментация товара по категориям</a:t>
            </a:r>
            <a:endParaRPr lang="en-US" altLang="ko-KR" sz="1100" b="1" u="sng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4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표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9522166"/>
              </p:ext>
            </p:extLst>
          </p:nvPr>
        </p:nvGraphicFramePr>
        <p:xfrm>
          <a:off x="160014" y="908720"/>
          <a:ext cx="1531666" cy="567638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729364"/>
                <a:gridCol w="802302"/>
              </a:tblGrid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1" u="none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Предназначение</a:t>
                      </a:r>
                      <a:endParaRPr lang="en-US" altLang="ko-KR" sz="1000" b="1" u="none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u="none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Дополнит.</a:t>
                      </a:r>
                    </a:p>
                    <a:p>
                      <a:pPr algn="ctr" latinLnBrk="1"/>
                      <a:r>
                        <a:rPr lang="ru-RU" altLang="ko-KR" sz="1000" b="1" u="none" dirty="0" err="1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св-ва</a:t>
                      </a:r>
                      <a:endParaRPr lang="ko-KR" altLang="en-US" sz="1000" b="1" u="none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0" u="none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Специальный</a:t>
                      </a:r>
                      <a:r>
                        <a:rPr lang="ru-RU" altLang="ko-KR" sz="1000" b="0" u="none" baseline="0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уход</a:t>
                      </a:r>
                      <a:endParaRPr lang="ko-KR" altLang="en-US" sz="1000" b="0" u="none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50" b="0" dirty="0" err="1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Патчи</a:t>
                      </a:r>
                      <a:endParaRPr lang="en-US" altLang="ko-KR" sz="85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87512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0" u="none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Уход за возрастной кожей</a:t>
                      </a:r>
                      <a:endParaRPr lang="ko-KR" altLang="en-US" sz="1000" b="0" u="none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50" b="0" dirty="0" err="1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Антивозрастные</a:t>
                      </a:r>
                      <a:r>
                        <a:rPr lang="ru-RU" altLang="ko-KR" sz="85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средства</a:t>
                      </a:r>
                      <a:endParaRPr lang="ko-KR" altLang="en-US" sz="85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75692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850" dirty="0" smtClean="0"/>
                        <a:t>На основе усовершенствованной формулы</a:t>
                      </a:r>
                      <a:endParaRPr lang="ko-KR" altLang="en-US" sz="850" dirty="0" smtClean="0"/>
                    </a:p>
                  </a:txBody>
                  <a:tcPr marL="7200" marR="7200" marT="10800" marB="10800" anchor="ctr"/>
                </a:tc>
              </a:tr>
              <a:tr h="663406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Целенаправленный уход</a:t>
                      </a:r>
                      <a:endParaRPr lang="ko-KR" altLang="en-US" sz="10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50" dirty="0" smtClean="0"/>
                        <a:t>Очищение от токсинов и отбеливание</a:t>
                      </a:r>
                    </a:p>
                  </a:txBody>
                  <a:tcPr marL="7200" marR="7200" marT="10800" marB="10800" anchor="ctr"/>
                </a:tc>
              </a:tr>
              <a:tr h="54837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50" dirty="0" smtClean="0"/>
                        <a:t>Уход</a:t>
                      </a:r>
                      <a:r>
                        <a:rPr lang="ru-RU" altLang="ko-KR" sz="850" baseline="0" dirty="0" smtClean="0"/>
                        <a:t> за кожей с </a:t>
                      </a:r>
                      <a:r>
                        <a:rPr lang="ru-RU" altLang="ko-KR" sz="850" baseline="0" dirty="0" err="1" smtClean="0"/>
                        <a:t>акне</a:t>
                      </a:r>
                      <a:endParaRPr lang="ko-KR" altLang="en-US" sz="85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4837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50" dirty="0" smtClean="0"/>
                        <a:t>Снимает покраснения и раздражения</a:t>
                      </a:r>
                      <a:endParaRPr lang="ko-KR" altLang="en-US" sz="85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85256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50" b="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Увеличивает и поддерживает увлажнение кожи</a:t>
                      </a:r>
                      <a:r>
                        <a:rPr lang="en-US" altLang="ko-KR" sz="850" b="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endParaRPr lang="ko-KR" altLang="en-US" sz="85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72444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Убыточные</a:t>
                      </a:r>
                      <a:r>
                        <a:rPr lang="ru-RU" altLang="ko-KR" sz="10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лидеры</a:t>
                      </a:r>
                      <a:endParaRPr lang="ko-KR" altLang="en-US" sz="1000" b="1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</a:tbl>
          </a:graphicData>
        </a:graphic>
      </p:graphicFrame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1449794"/>
              </p:ext>
            </p:extLst>
          </p:nvPr>
        </p:nvGraphicFramePr>
        <p:xfrm>
          <a:off x="1763688" y="1123176"/>
          <a:ext cx="6768752" cy="533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843"/>
                <a:gridCol w="759843"/>
                <a:gridCol w="759843"/>
                <a:gridCol w="759843"/>
                <a:gridCol w="759843"/>
                <a:gridCol w="884129"/>
                <a:gridCol w="635557"/>
                <a:gridCol w="759843"/>
                <a:gridCol w="690008"/>
              </a:tblGrid>
              <a:tr h="6816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B4E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B4E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B4E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B4E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B4E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B4E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B4E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B4E3">
                        <a:alpha val="8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8EB4E3">
                        <a:alpha val="89804"/>
                      </a:srgbClr>
                    </a:solidFill>
                  </a:tcPr>
                </a:tc>
              </a:tr>
              <a:tr h="82485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C1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C1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C1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C1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C1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C1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C1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C1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C1E8">
                        <a:alpha val="80000"/>
                      </a:srgbClr>
                    </a:solidFill>
                  </a:tcPr>
                </a:tc>
              </a:tr>
              <a:tr h="79672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C1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C1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C1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C1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C1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C1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C1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C1E8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A0C1E8">
                        <a:alpha val="80000"/>
                      </a:srgbClr>
                    </a:solidFill>
                  </a:tcPr>
                </a:tc>
              </a:tr>
              <a:tr h="66243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525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286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>
                        <a:alpha val="85882"/>
                      </a:srgbClr>
                    </a:solidFill>
                  </a:tcPr>
                </a:tc>
              </a:tr>
              <a:tr h="57852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D9F1">
                        <a:alpha val="85882"/>
                      </a:srgbClr>
                    </a:solidFill>
                  </a:tcPr>
                </a:tc>
              </a:tr>
              <a:tr h="71787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Позиционная карта листовых масок</a:t>
            </a:r>
            <a:endParaRPr lang="ko-KR" altLang="en-US" sz="16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1763688" y="6445981"/>
            <a:ext cx="6840760" cy="838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V="1">
            <a:off x="1763688" y="828328"/>
            <a:ext cx="0" cy="562500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91680" y="6445981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низкий</a:t>
            </a:r>
            <a:r>
              <a:rPr lang="en-US" altLang="ko-KR" sz="10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6435763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средний</a:t>
            </a:r>
            <a:r>
              <a:rPr lang="en-US" altLang="ko-KR" sz="10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4328" y="6485274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премиум</a:t>
            </a:r>
            <a:r>
              <a:rPr lang="en-US" altLang="ko-KR" sz="10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85557" y="6223532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0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Диапазон цен</a:t>
            </a:r>
            <a:endParaRPr lang="ko-KR" altLang="en-US" sz="1000" b="1" dirty="0" smtClean="0">
              <a:solidFill>
                <a:schemeClr val="accent2">
                  <a:lumMod val="50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pic>
        <p:nvPicPr>
          <p:cNvPr id="2050" name="Picture 2" descr="내추럴 레몬 마스크 시트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891172" y="5880754"/>
            <a:ext cx="352677" cy="5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/>
          <p:cNvSpPr txBox="1"/>
          <p:nvPr/>
        </p:nvSpPr>
        <p:spPr>
          <a:xfrm>
            <a:off x="1862241" y="6021288"/>
            <a:ext cx="1192402" cy="137651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Natural Mask sheet(10</a:t>
            </a:r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8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33762" y="4642912"/>
            <a:ext cx="505150" cy="51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082355" y="4702292"/>
            <a:ext cx="972108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Harakeke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(</a:t>
            </a:r>
            <a:r>
              <a:rPr lang="en-US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1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74111" y="2742273"/>
            <a:ext cx="800322" cy="43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3092743" y="3137460"/>
            <a:ext cx="1090410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Beaute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de Royal(3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pSp>
        <p:nvGrpSpPr>
          <p:cNvPr id="80" name="그룹 79"/>
          <p:cNvGrpSpPr/>
          <p:nvPr/>
        </p:nvGrpSpPr>
        <p:grpSpPr>
          <a:xfrm>
            <a:off x="7322186" y="1954508"/>
            <a:ext cx="669792" cy="402573"/>
            <a:chOff x="7429083" y="8117233"/>
            <a:chExt cx="742260" cy="462314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7429083" y="8117233"/>
              <a:ext cx="322743" cy="448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그림 81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3031" y="8119902"/>
              <a:ext cx="428312" cy="459645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sp>
        <p:nvSpPr>
          <p:cNvPr id="85" name="TextBox 84"/>
          <p:cNvSpPr txBox="1"/>
          <p:nvPr/>
        </p:nvSpPr>
        <p:spPr>
          <a:xfrm>
            <a:off x="6433918" y="1927574"/>
            <a:ext cx="1090410" cy="430039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Beaute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de Royal Intense Gel(2)</a:t>
            </a:r>
          </a:p>
          <a:p>
            <a:r>
              <a:rPr lang="en-US" altLang="ko-KR" sz="900" b="1" dirty="0" smtClean="0">
                <a:latin typeface="+mn-ea"/>
                <a:cs typeface="Arial Unicode MS" pitchFamily="50" charset="-127"/>
              </a:rPr>
              <a:t>\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5,0</a:t>
            </a:r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00</a:t>
            </a:r>
            <a:endParaRPr lang="ko-KR" altLang="en-US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064987" y="1387485"/>
            <a:ext cx="1218981" cy="1530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Secret Pure Patch(7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552475" y="6049076"/>
            <a:ext cx="1064111" cy="1530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Natural </a:t>
            </a:r>
            <a:r>
              <a:rPr lang="en-US" altLang="ko-KR" sz="9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Tox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(10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93681" y="2525253"/>
            <a:ext cx="1224136" cy="2915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Snail Essential EX Gel (1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골드 스네일 아이 겔 패치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880164" y="1360174"/>
            <a:ext cx="447057" cy="3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5400508" y="1342777"/>
            <a:ext cx="1255910" cy="430039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Gold Snail Lip &amp; Eye gel patch(3) </a:t>
            </a:r>
          </a:p>
          <a:p>
            <a:r>
              <a:rPr lang="en-US" altLang="ko-KR" sz="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altLang="ko-KR" sz="9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스네일 에센셜 겔 마스크 시트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484573" y="2390523"/>
            <a:ext cx="385451" cy="46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그림 46" descr="화면 캡처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131840" y="5877272"/>
            <a:ext cx="420515" cy="48065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141567" y="3603228"/>
            <a:ext cx="1695263" cy="383873"/>
          </a:xfrm>
          <a:prstGeom prst="rect">
            <a:avLst/>
          </a:prstGeom>
          <a:noFill/>
          <a:ln w="1270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Gem Miracle</a:t>
            </a:r>
          </a:p>
          <a:p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Black Pearl  Mask Sheet (3)</a:t>
            </a:r>
          </a:p>
          <a:p>
            <a:r>
              <a:rPr lang="en-US" altLang="ko-KR" sz="800" b="1" dirty="0" smtClean="0">
                <a:latin typeface="+mn-ea"/>
                <a:cs typeface="Arial Unicode MS" pitchFamily="50" charset="-127"/>
              </a:rPr>
              <a:t>(\</a:t>
            </a:r>
            <a:r>
              <a:rPr lang="en-US" altLang="ko-KR" sz="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3</a:t>
            </a:r>
            <a:r>
              <a:rPr lang="en-US" altLang="ko-KR" sz="800" dirty="0" smtClean="0">
                <a:latin typeface="Arial" pitchFamily="34" charset="0"/>
                <a:cs typeface="Arial" pitchFamily="34" charset="0"/>
              </a:rPr>
              <a:t>,000,  8,000/37,000(set))</a:t>
            </a:r>
          </a:p>
        </p:txBody>
      </p:sp>
      <p:pic>
        <p:nvPicPr>
          <p:cNvPr id="50" name="그림 49" descr="화면 캡처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73931" y="1360174"/>
            <a:ext cx="343097" cy="434166"/>
          </a:xfrm>
          <a:prstGeom prst="rect">
            <a:avLst/>
          </a:prstGeom>
        </p:spPr>
      </p:pic>
      <p:pic>
        <p:nvPicPr>
          <p:cNvPr id="48" name="그림 47" descr="화면 캡처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01161" y="5840996"/>
            <a:ext cx="428125" cy="56416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103692" y="6067454"/>
            <a:ext cx="1608105" cy="1530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Pure Natural (6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52" name="그림 51" descr="화면 캡처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86133" y="2622659"/>
            <a:ext cx="469913" cy="693409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008335" y="2792997"/>
            <a:ext cx="907502" cy="2915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en-US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Bio Solution Mask (5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38802" y="2816529"/>
            <a:ext cx="401035" cy="46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05626" y="1093689"/>
            <a:ext cx="548878" cy="53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8005626" y="1342777"/>
            <a:ext cx="1255910" cy="2915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Gold Snail Eye Gel Patch Set(1) </a:t>
            </a:r>
          </a:p>
        </p:txBody>
      </p:sp>
      <p:sp>
        <p:nvSpPr>
          <p:cNvPr id="40" name="모서리가 둥근 직사각형 39"/>
          <p:cNvSpPr/>
          <p:nvPr/>
        </p:nvSpPr>
        <p:spPr>
          <a:xfrm>
            <a:off x="1979118" y="2554651"/>
            <a:ext cx="669398" cy="76446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1835696" y="2414556"/>
            <a:ext cx="515165" cy="1826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DROP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37939" y="3217966"/>
            <a:ext cx="988180" cy="260762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Green Pig Collagen Mask Sheet</a:t>
            </a:r>
            <a:r>
              <a:rPr lang="en-US" altLang="ko-KR" sz="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(2</a:t>
            </a:r>
            <a:r>
              <a:rPr lang="en-US" altLang="ko-KR" sz="8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3" name="포인트가 5개인 별 42"/>
          <p:cNvSpPr/>
          <p:nvPr/>
        </p:nvSpPr>
        <p:spPr>
          <a:xfrm>
            <a:off x="2896150" y="1317231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포인트가 5개인 별 43"/>
          <p:cNvSpPr/>
          <p:nvPr/>
        </p:nvSpPr>
        <p:spPr>
          <a:xfrm>
            <a:off x="4683571" y="1303975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포인트가 5개인 별 44"/>
          <p:cNvSpPr/>
          <p:nvPr/>
        </p:nvSpPr>
        <p:spPr>
          <a:xfrm>
            <a:off x="7795385" y="1071795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포인트가 5개인 별 45"/>
          <p:cNvSpPr/>
          <p:nvPr/>
        </p:nvSpPr>
        <p:spPr>
          <a:xfrm>
            <a:off x="7339837" y="2361353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포인트가 5개인 별 52"/>
          <p:cNvSpPr/>
          <p:nvPr/>
        </p:nvSpPr>
        <p:spPr>
          <a:xfrm>
            <a:off x="6029676" y="2730702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포인트가 5개인 별 53"/>
          <p:cNvSpPr/>
          <p:nvPr/>
        </p:nvSpPr>
        <p:spPr>
          <a:xfrm>
            <a:off x="5037430" y="3439866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포인트가 5개인 별 54"/>
          <p:cNvSpPr/>
          <p:nvPr/>
        </p:nvSpPr>
        <p:spPr>
          <a:xfrm>
            <a:off x="4424551" y="5732984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포인트가 5개인 별 55"/>
          <p:cNvSpPr/>
          <p:nvPr/>
        </p:nvSpPr>
        <p:spPr>
          <a:xfrm>
            <a:off x="2994446" y="5769260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포인트가 5개인 별 56"/>
          <p:cNvSpPr/>
          <p:nvPr/>
        </p:nvSpPr>
        <p:spPr>
          <a:xfrm>
            <a:off x="1792875" y="5721821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5587" y="1793808"/>
            <a:ext cx="342837" cy="40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8388424" y="1782487"/>
            <a:ext cx="755576" cy="568538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Snail Essential </a:t>
            </a:r>
          </a:p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24K Gold Gel 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(1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8417" y="3493259"/>
            <a:ext cx="523353" cy="55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1568" y="3493258"/>
            <a:ext cx="400901" cy="55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6225743" y="4711169"/>
            <a:ext cx="972108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Zoo Park (3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3271443" y="4480774"/>
            <a:ext cx="307308" cy="1621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RE</a:t>
            </a:r>
            <a:endParaRPr lang="ko-KR" altLang="en-US" sz="800" dirty="0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3436260" y="4598209"/>
            <a:ext cx="669398" cy="55898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1639" y="4439208"/>
            <a:ext cx="468150" cy="699836"/>
          </a:xfrm>
          <a:prstGeom prst="rect">
            <a:avLst/>
          </a:prstGeom>
        </p:spPr>
      </p:pic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7972" y="5823112"/>
            <a:ext cx="419712" cy="581873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6588224" y="6048789"/>
            <a:ext cx="1608105" cy="1530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Daily Super Seed(5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35496" y="476672"/>
            <a:ext cx="26693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1100" b="1" u="sng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Сегментация товара по категориям</a:t>
            </a:r>
            <a:endParaRPr lang="en-US" altLang="ko-KR" sz="1100" b="1" u="sng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3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6775378"/>
              </p:ext>
            </p:extLst>
          </p:nvPr>
        </p:nvGraphicFramePr>
        <p:xfrm>
          <a:off x="1835696" y="756321"/>
          <a:ext cx="6624736" cy="54809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92"/>
                <a:gridCol w="828092"/>
                <a:gridCol w="828092"/>
                <a:gridCol w="828092"/>
                <a:gridCol w="828092"/>
                <a:gridCol w="828092"/>
                <a:gridCol w="828092"/>
                <a:gridCol w="828092"/>
              </a:tblGrid>
              <a:tr h="691011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</a:tr>
              <a:tr h="686102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</a:tr>
              <a:tr h="817221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83137"/>
                      </a:schemeClr>
                    </a:solidFill>
                  </a:tcPr>
                </a:tc>
              </a:tr>
              <a:tr h="668635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</a:tr>
              <a:tr h="686102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</a:tr>
              <a:tr h="686102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</a:tr>
              <a:tr h="686102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</a:tr>
              <a:tr h="559716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8EDF4">
                        <a:alpha val="7411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Позиционная карта смываемых масок и </a:t>
            </a:r>
            <a:r>
              <a:rPr lang="ru-RU" altLang="ko-KR" sz="1600" b="1" dirty="0" err="1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эксфолиантов</a:t>
            </a:r>
            <a:endParaRPr lang="ko-KR" altLang="en-US" sz="1600" b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1763688" y="6237312"/>
            <a:ext cx="6840760" cy="838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V="1">
            <a:off x="1763688" y="764704"/>
            <a:ext cx="0" cy="548099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91680" y="638132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низкий</a:t>
            </a:r>
            <a:endParaRPr lang="en-US" altLang="ko-KR" sz="1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638552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средний</a:t>
            </a:r>
            <a:endParaRPr lang="en-US" altLang="ko-KR" sz="12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328" y="6420621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 err="1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премиум</a:t>
            </a:r>
            <a:r>
              <a:rPr lang="en-US" altLang="ko-KR" sz="1200" b="1" dirty="0" smtClean="0">
                <a:solidFill>
                  <a:schemeClr val="accent2">
                    <a:lumMod val="75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16416" y="615887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accent2">
                    <a:lumMod val="50000"/>
                  </a:scheme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Диапазон цен</a:t>
            </a:r>
            <a:endParaRPr lang="ko-KR" altLang="en-US" sz="1200" b="1" dirty="0" smtClean="0">
              <a:solidFill>
                <a:schemeClr val="accent2">
                  <a:lumMod val="50000"/>
                </a:scheme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8820493"/>
              </p:ext>
            </p:extLst>
          </p:nvPr>
        </p:nvGraphicFramePr>
        <p:xfrm>
          <a:off x="122289" y="548680"/>
          <a:ext cx="1594845" cy="583383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388"/>
                <a:gridCol w="922457"/>
              </a:tblGrid>
              <a:tr h="181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1" u="none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Предназначение</a:t>
                      </a:r>
                      <a:endParaRPr lang="en-US" altLang="ko-KR" sz="1000" b="1" u="none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u="none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lang="ru-RU" altLang="ko-KR" sz="1000" b="1" u="none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Дополнит.</a:t>
                      </a:r>
                    </a:p>
                    <a:p>
                      <a:pPr algn="ctr" latinLnBrk="1"/>
                      <a:r>
                        <a:rPr lang="ru-RU" altLang="ko-KR" sz="1000" b="1" u="none" dirty="0" err="1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св-ва</a:t>
                      </a:r>
                      <a:endParaRPr lang="ko-KR" altLang="en-US" sz="1000" b="1" u="none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667716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u="sng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endParaRPr lang="ko-KR" altLang="en-US" sz="1000" b="0" u="sng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algn="ctr" latinLnBrk="1"/>
                      <a:r>
                        <a:rPr lang="ru-RU" altLang="ko-KR" sz="1000" b="0" u="sng" dirty="0" err="1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Эксфолианты</a:t>
                      </a:r>
                      <a:endParaRPr lang="ko-KR" altLang="en-US" sz="1000" b="0" u="sng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Увлажнение</a:t>
                      </a:r>
                      <a:r>
                        <a:rPr lang="en-US" altLang="ko-KR" sz="9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/ </a:t>
                      </a:r>
                      <a:r>
                        <a:rPr lang="ru-RU" altLang="ko-KR" sz="900" baseline="0" dirty="0" err="1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антивозрастной</a:t>
                      </a:r>
                      <a:r>
                        <a:rPr lang="ru-RU" altLang="ko-KR" sz="9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эффект</a:t>
                      </a:r>
                      <a:endParaRPr lang="ko-KR" altLang="en-US" sz="9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514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На основе мягкой формулы</a:t>
                      </a:r>
                      <a:endParaRPr lang="ko-KR" altLang="en-US" sz="9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9341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С натуральными</a:t>
                      </a:r>
                      <a:r>
                        <a:rPr lang="ru-RU" altLang="ko-KR" sz="90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ингредиентами</a:t>
                      </a:r>
                      <a:endParaRPr lang="ko-KR" altLang="en-US" sz="9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707424">
                <a:tc rowSpan="5">
                  <a:txBody>
                    <a:bodyPr/>
                    <a:lstStyle/>
                    <a:p>
                      <a:pPr algn="ctr" latinLnBrk="1"/>
                      <a:r>
                        <a:rPr kumimoji="0" lang="ru-RU" altLang="ko-KR" sz="1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Маски</a:t>
                      </a:r>
                      <a:endParaRPr lang="ko-KR" altLang="en-US" dirty="0"/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Омоложение</a:t>
                      </a:r>
                      <a:endParaRPr lang="ko-KR" altLang="en-US" sz="9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70249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b="0" u="sng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Маски</a:t>
                      </a:r>
                      <a:r>
                        <a:rPr lang="ru-RU" altLang="ko-KR" sz="900" b="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на ночь</a:t>
                      </a:r>
                      <a:endParaRPr lang="ko-KR" altLang="en-US" sz="9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76906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Очищение от токсинов и придание коже яркости</a:t>
                      </a:r>
                    </a:p>
                  </a:txBody>
                  <a:tcPr marL="7200" marR="7200" marT="10800" marB="10800" anchor="ctr"/>
                </a:tc>
              </a:tr>
              <a:tr h="59908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9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Уход за порами</a:t>
                      </a:r>
                      <a:r>
                        <a:rPr lang="en-US" altLang="ko-KR" sz="9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/ </a:t>
                      </a:r>
                      <a:r>
                        <a:rPr lang="ru-RU" altLang="ko-KR" sz="9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очищение</a:t>
                      </a:r>
                      <a:r>
                        <a:rPr lang="ru-RU" altLang="ko-KR" sz="900" b="0" baseline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от черных точек</a:t>
                      </a:r>
                      <a:endParaRPr lang="ko-KR" altLang="en-US" sz="900" b="0" dirty="0" smtClean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576063">
                <a:tc vMerge="1">
                  <a:txBody>
                    <a:bodyPr/>
                    <a:lstStyle/>
                    <a:p>
                      <a:pPr latinLnBrk="1"/>
                      <a:endParaRPr lang="ko-KR" altLang="en-US" sz="11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9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Дорожная продукция с компактным объемом </a:t>
                      </a:r>
                      <a:endParaRPr lang="ko-KR" altLang="en-US" sz="9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</a:tbl>
          </a:graphicData>
        </a:graphic>
      </p:graphicFrame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640659" y="4241575"/>
            <a:ext cx="249096" cy="67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6331847" y="2701238"/>
            <a:ext cx="1226912" cy="2915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fi-FI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Green </a:t>
            </a:r>
            <a:r>
              <a:rPr lang="fi-FI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Pig Collagen</a:t>
            </a:r>
          </a:p>
          <a:p>
            <a:pPr algn="r"/>
            <a:r>
              <a:rPr lang="fi-FI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fi-FI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Jella Pack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(1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83395" y="2991606"/>
            <a:ext cx="363612" cy="31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76136" y="5010151"/>
            <a:ext cx="247408" cy="68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3518810" y="5250281"/>
            <a:ext cx="1257326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en-US" altLang="ko-KR" sz="9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Thanaka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Pore Mask 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(1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54" name="그림 53" descr="화면 캡처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35398" y="3695780"/>
            <a:ext cx="451463" cy="507669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102777" y="3634911"/>
            <a:ext cx="996564" cy="430039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Harakeke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Firming Seed Sleeping Pack(1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3163" y="1244477"/>
            <a:ext cx="308381" cy="77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161544" y="1416648"/>
            <a:ext cx="996564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Express Beauty Cotton Swab(4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8" name="포인트가 5개인 별 27"/>
          <p:cNvSpPr/>
          <p:nvPr/>
        </p:nvSpPr>
        <p:spPr>
          <a:xfrm>
            <a:off x="4403025" y="3672616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포인트가 5개인 별 29"/>
          <p:cNvSpPr/>
          <p:nvPr/>
        </p:nvSpPr>
        <p:spPr>
          <a:xfrm>
            <a:off x="5423857" y="4241575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994379" y="961254"/>
            <a:ext cx="1224211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Cell Renew Bio</a:t>
            </a:r>
          </a:p>
          <a:p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Peeling gel (1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37883" y="832872"/>
            <a:ext cx="246390" cy="6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포인트가 5개인 별 32"/>
          <p:cNvSpPr/>
          <p:nvPr/>
        </p:nvSpPr>
        <p:spPr>
          <a:xfrm>
            <a:off x="4599618" y="4987772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포인트가 5개인 별 33"/>
          <p:cNvSpPr/>
          <p:nvPr/>
        </p:nvSpPr>
        <p:spPr>
          <a:xfrm>
            <a:off x="6847007" y="928980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포인트가 5개인 별 34"/>
          <p:cNvSpPr/>
          <p:nvPr/>
        </p:nvSpPr>
        <p:spPr>
          <a:xfrm>
            <a:off x="2694588" y="1074551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8497" y="4423197"/>
            <a:ext cx="4699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5620450" y="4911727"/>
            <a:ext cx="1694387" cy="506983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Gem Miracle </a:t>
            </a:r>
          </a:p>
          <a:p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O2 Bubble Mask</a:t>
            </a:r>
          </a:p>
          <a:p>
            <a:r>
              <a:rPr lang="en-US" altLang="ko-KR" sz="8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/</a:t>
            </a:r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Mask Sheet</a:t>
            </a:r>
            <a:endParaRPr lang="en-US" altLang="ko-KR" sz="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endParaRPr lang="ko-KR" altLang="en-US" sz="800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4273" y="2866917"/>
            <a:ext cx="264286" cy="70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606484" y="2929027"/>
            <a:ext cx="525137" cy="568538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Gold Snail O2 Bubble Mask(1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054" y="2853225"/>
            <a:ext cx="720459" cy="430039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Snail Essential EX Gold Mask(1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5207" y="2709917"/>
            <a:ext cx="294675" cy="749390"/>
          </a:xfrm>
          <a:prstGeom prst="rect">
            <a:avLst/>
          </a:prstGeom>
        </p:spPr>
      </p:pic>
      <p:sp>
        <p:nvSpPr>
          <p:cNvPr id="37" name="직사각형 36"/>
          <p:cNvSpPr/>
          <p:nvPr/>
        </p:nvSpPr>
        <p:spPr>
          <a:xfrm>
            <a:off x="6462993" y="2493915"/>
            <a:ext cx="384014" cy="1826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DE</a:t>
            </a:r>
            <a:endParaRPr lang="ko-KR" altLang="en-US" sz="800" dirty="0"/>
          </a:p>
        </p:txBody>
      </p:sp>
      <p:sp>
        <p:nvSpPr>
          <p:cNvPr id="45" name="직사각형 68"/>
          <p:cNvSpPr/>
          <p:nvPr/>
        </p:nvSpPr>
        <p:spPr>
          <a:xfrm>
            <a:off x="1755180" y="387235"/>
            <a:ext cx="24352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1000" b="1" u="sng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Сегментация товара по категориям</a:t>
            </a:r>
            <a:endParaRPr lang="en-US" altLang="ko-KR" sz="1000" b="1" u="sng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6966763"/>
              </p:ext>
            </p:extLst>
          </p:nvPr>
        </p:nvGraphicFramePr>
        <p:xfrm>
          <a:off x="1759173" y="874367"/>
          <a:ext cx="6701259" cy="55069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9666"/>
                <a:gridCol w="749666"/>
                <a:gridCol w="749666"/>
                <a:gridCol w="749666"/>
                <a:gridCol w="749666"/>
                <a:gridCol w="720681"/>
                <a:gridCol w="778650"/>
                <a:gridCol w="749666"/>
                <a:gridCol w="703932"/>
              </a:tblGrid>
              <a:tr h="964124"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64124"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25880"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17956"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1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75665"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59212"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-5898"/>
            <a:ext cx="9144000" cy="33855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altLang="ko-KR" sz="1600" b="1" dirty="0" smtClean="0">
                <a:solidFill>
                  <a:prstClr val="white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Позиционная карта средств для ухода за телом</a:t>
            </a:r>
            <a:endParaRPr lang="ko-KR" altLang="en-US" sz="1600" b="1" dirty="0">
              <a:solidFill>
                <a:prstClr val="white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1763688" y="666274"/>
            <a:ext cx="0" cy="572343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91680" y="638132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rgbClr val="C0504D">
                    <a:lumMod val="75000"/>
                  </a:srgb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низкий</a:t>
            </a:r>
            <a:endParaRPr lang="en-US" altLang="ko-KR" sz="1000" b="1" dirty="0" smtClean="0">
              <a:solidFill>
                <a:srgbClr val="C0504D">
                  <a:lumMod val="75000"/>
                </a:srgb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6371110"/>
            <a:ext cx="1728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smtClean="0">
                <a:solidFill>
                  <a:srgbClr val="C0504D">
                    <a:lumMod val="75000"/>
                  </a:srgb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средний</a:t>
            </a:r>
            <a:r>
              <a:rPr lang="en-US" altLang="ko-KR" sz="1000" b="1" dirty="0" smtClean="0">
                <a:solidFill>
                  <a:srgbClr val="C0504D">
                    <a:lumMod val="75000"/>
                  </a:srgb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16416" y="6158879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000" b="1" dirty="0" smtClean="0">
                <a:solidFill>
                  <a:srgbClr val="C0504D">
                    <a:lumMod val="50000"/>
                  </a:srgb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Диапазон цен</a:t>
            </a:r>
            <a:endParaRPr lang="ko-KR" altLang="en-US" sz="1000" b="1" dirty="0" smtClean="0">
              <a:solidFill>
                <a:srgbClr val="C0504D">
                  <a:lumMod val="50000"/>
                </a:srgbClr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7207067"/>
              </p:ext>
            </p:extLst>
          </p:nvPr>
        </p:nvGraphicFramePr>
        <p:xfrm>
          <a:off x="114300" y="666278"/>
          <a:ext cx="1457878" cy="5853237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572464"/>
                <a:gridCol w="885414"/>
              </a:tblGrid>
              <a:tr h="2424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1" u="none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Предназначение</a:t>
                      </a:r>
                      <a:endParaRPr lang="en-US" altLang="ko-KR" sz="1000" b="1" u="none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u="none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r>
                        <a:rPr lang="ru-RU" altLang="ko-KR" sz="1000" b="1" u="none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Дополнит.</a:t>
                      </a:r>
                    </a:p>
                    <a:p>
                      <a:pPr algn="ctr" latinLnBrk="1"/>
                      <a:r>
                        <a:rPr lang="ru-RU" altLang="ko-KR" sz="1000" b="1" u="none" dirty="0" err="1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св-ва</a:t>
                      </a:r>
                      <a:endParaRPr lang="ko-KR" altLang="en-US" sz="1000" b="1" u="none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7200" marR="7200" marT="10800" marB="10800" anchor="ctr"/>
                </a:tc>
              </a:tr>
              <a:tr h="936104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Уход за телом</a:t>
                      </a:r>
                      <a:endParaRPr lang="ko-KR" altLang="en-US" sz="1000" b="0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Интенсивное питание</a:t>
                      </a:r>
                      <a:endParaRPr lang="en-US" altLang="ko-KR" sz="1000" dirty="0" smtClean="0">
                        <a:solidFill>
                          <a:srgbClr val="0000FF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</a:tr>
              <a:tr h="9216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aseline="0" dirty="0" err="1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Парфюмированные</a:t>
                      </a:r>
                      <a:r>
                        <a:rPr lang="ru-RU" altLang="ko-KR" sz="1000" baseline="0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средства с эффектом ароматерапии</a:t>
                      </a:r>
                      <a:endParaRPr lang="ko-KR" altLang="en-US" sz="1000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 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</a:tr>
              <a:tr h="9361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Глубокое увлажнение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</a:tr>
              <a:tr h="99839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Увлажнение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</a:tr>
              <a:tr h="8159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>
                          <a:solidFill>
                            <a:schemeClr val="tx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Освежающий эффект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</a:tr>
              <a:tr h="9186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u="none" dirty="0" smtClean="0"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Убыточные лидеры</a:t>
                      </a:r>
                      <a:endParaRPr lang="ko-KR" altLang="en-US" sz="1000" b="0" u="none" dirty="0" smtClean="0">
                        <a:solidFill>
                          <a:schemeClr val="tx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 marL="3600" marR="3600" marT="3600" marB="3600" anchor="ctr"/>
                </a:tc>
              </a:tr>
            </a:tbl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5607941" y="2148963"/>
            <a:ext cx="1133986" cy="2915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Perfume de grass </a:t>
            </a:r>
            <a:r>
              <a:rPr lang="en-US" altLang="ko-KR" sz="9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Body_Romantic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(4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" name="AutoShape 2" descr="data:image/jpeg;base64,/9j/4AAQSkZJRgABAQAAAQABAAD/2wCEAAkGBxQSEhQUEhQVFRUUGBoaGBgYFxcYFRsYGBcWFxgcGBYdHCggGB0lGxUXIjEhJykrLi4uFx8zODMtNygtLiwBCgoKDg0OGhAQGywlHyYsLCwsLS4sNywsLCwsLCwsLCwsLCwsLCwsLCwsLCwsLCwsLCwsLCwsLCwsLCwsLCwsLP/AABEIALQAtAMBIgACEQEDEQH/xAAcAAEAAQUBAQAAAAAAAAAAAAAABQEDBAYHAgj/xAA/EAACAQIEAwUECAUEAQUAAAABAgMAEQQSITEFQVEGEyJhcTKBkaEHFCNCUmJysTPB0fDxFaLS4VQkNERjkv/EABoBAQADAQEBAAAAAAAAAAAAAAABAgMEBQb/xAApEQACAgEDAwMDBQAAAAAAAAAAAQIRAxIhMQQTQSJRYTJC4QUUcaHw/9oADAMBAAIRAxEAPwDuNKUoBSlKAUpSgFKUoBSqZqrQClKUApSlAKUpQClKUApSlAKUpQClKUApSlAKUpQClKoaAE1qXb3t5BwyO7/aTMCUiBsxtuWP3V86mOI4x2YxYfL3mmZ2F1iU7My/eY8kuL26VoHa76KUlBlgkkbEHVzM+fvj5tbwHpayjoKA3CCSXIhmt3pUF7bBiASB5C9vdUng8dyb41zbsb2mZGGCx10kQ5Ud9Dfkj+e1m51vJFj0oDYQarUThMYRodRUmjgi4oD3SqUvQFaVQmqXoD1SqA0oCtKpVaAUpSgFKUoBSlKAUpSgFYWOxB0SO2dtiRcKPxMOY8udeuIYzu10GZ20Vdrn15DqawuFTITIFkWSQNaZlINn/CbeyANhyoCQwOFEa5Rfe5J1YsdyTzNXmWqg1WgNY7XdkocclnGWQAhJALkeTD7y+VapwnjU2CcYTiO20U+4IGgDnmtreLca3rqBWo7jPCIsTGY5kDqduoPUHkaAwMv9/wA6vPj1gXNI2UE2HVj0A5moXgmAkwKyRyyd5AmXuD98A5syW6aL5b7bVkx4cyMJHsNCATyU20Ue7fnVWzTHDVuzLwvGZZR4I/PkAPexB/21IJ3x9rKvkPGT77C3zrzDKiAAf5q/9Z8jREtb7ItSwSnaQAeak6+gI0qowslv4pv+kfKvf1sdD8DVWxQHX30oj1FqRZ1PhyuPM5SPkb14bHSp7cRI6ob/AC3q+MT53r0MWOYqSaflFjDcbhe1msTyYFT86kFcHasXE4GOUDOitY3Fxex6io2ZThRdSTHzB1t1pZGlS+kn70rEwWNEguP79Ky6kzaoUpSgFKUoBVjFYkRqWbYfEnkB1Jq7IwAuTYDetd4xjWWCbFZSRFG7QoASSQpsxHO5tYcgCaA5R9Jfb2VcW2GQeBNJgkrLIbj+H3gH2Y2va5PPpULwGV8EBicFIzRbMbDOmuiYiMG3WzbHU6VBfVGy3Y5muSTzJY3Y+8mmExbwPnjOVrEHS4IO6sv3gelAfQnY3tnHjRlIEcwGqXuD5xnmPLletrR718z4WYOc+HGRxqYVJuLa5oG3I/LuOVdM7F/SKsgEeJYA/dlv4W/X0PnQHTqxsfi1iRnc2VRcn+9zXrvwFuTYAXvyt1vWkcR4wMSzIbrFawFhfXXOQd/5VWTpGuLE5v4MfivHRcSyC5P8OPkoO2bqTYfCoGTtTIWuSRvoug5bkXNQ/GZnEriW4IO35fuleRU8jUeEbQjUNcaa6jceR1rhnklZ9V03R4owTe5ux47IR9m2nVSLW921WX7S4lG0kU9QSNOnpWmPdHGttLE7dL+6vLMAWIYKPJTpfl5VXuSN10eLykdS4b20BIE2W2xIbKR52OjD0INbjE6kCzE6db6VwfCR30Ikuf6876a3661sfCMSYDlzsFOwuQVP5TaxH5a2x535PK6v9Mhd43XwdUeIHoaxGjIbS/71p8/GMRGpIIdfxXyn3ixsfLSseDtW4sxvfz/Y7Vq8seDkj0OWrW5v3fuo01sOYIPu5GrgxYYWYaHS+4/xUPw7jkeIUAHXzOvuPM/CvE09neMG5I5+ytx97+nWtL2OLtO2pbMphvsDZTcIxGmlgTax9wHwra1NabEis2XdV1Lc7A3uT/e9bbhJg6Ky7MARUxZXOqaL9KUqxgKoarUXx/iqYeJ5JGyqilmPRVGvvOw8yKArOe+fIP4aHx/mP4fTrWaVrgC/SBjJZgWZsKo1SJRYAHVc9xd79TofKupdk+2yYgiKYCOY7fgf9J5Hy+F6AiO3HYMSZpsKtn1LxiwDeadD5c+VcixmD35EHbbXofOvqEitO7adi1xYMkVkn5nZX8m6HzoD59dCD0IOnIg+R5VnScSVgWfwyjUsLZZBzzryYdRvzrM4lgCjMrqVZTYg7g9DU72M7PK7LiZVGRbmNbe2V1LsDyW2nU+moEtwXDYiLDJJiGk8ZyrGWOSMZSVBU6ZzuenhHWvcOMCZTJYh0DAjWxYX09963DEYqA4aOCbUzBBlF82eSxBB5WJvfyrnmOJD5GKlYwFBAtou1xyOtc+V1ue1+nw1LS0bT4JVUSIkw1GoGmbmOl+ZB5bVD4js0j/+3lCm+iShrhgb6SDUj1B33qOw+KKezt05fCpWDjfI3H7Vjri+T0Ozkxv0P/fwWOIcDxGt4mP6CJACegBuRUTKixMGdZEPK4K6+Wc3I8v3raV4qDc6a87EelJOOPspK26MTfqTrTTB8Fo5s3EkatPjQ1iGBCnQhri9tLMLC/kav4TiTSkRlyb+EWAZSdPa5r61ssPEZDbxKdNfCP6VU8QdTbOgNtcqN+6gVCh8lpZnw4/3+DG4bhJ0upF9hvcX2tbcgCr8nDHI9mMepsPcDXuLiRIuH+A/bxbV779bkkE/G/vuBWjjE59eSy9gYxHY+HP0QGwHr18xWUGNgNh8Sb7n186g8Tx1V0QDMeW9YoaSXxMSB1Og9KhzrZEdhv1SNgOKJZY0trr12vq3W19q3Ds5iVMQVfZW6r5gedc3OLWNO7hBLPYO59ph0Ucr3+FbDh+JJDAVVx3qnNlHUDMfda499bQZ5vV474R0ClWYZgyhh94A/EXpWx5dnqeUKpJ2Fa/iE7y5cA5uRFxpqBY1kcVxV3Ccl1Pr/wBV5RqEmudpez8OMQJODdQRHMv8WL/mnVT0rmPFeHTcPdYsUA8T/wAOVPYa25QnY7Eof+67fIlYWIwaPG0UqCSJ/aRtvUdCN7igNa7KduGiCRYpu8jbRJhqQPz9QNNdx5710mORXUMpDBhcEG4IPMGuIdpezcnDiZYrzYRzqDoyHkH5HycW8+tZ/ZrieJhX/wBHIpjfXLKCVXq1gb38ha/zoCc+kXg6YjFYcDQBWacjcoGTul9WIk16KfKvalYkDsLKMqhVH3LhGt0AVv2q6t3Yu5ZySOQzOdgANh6bCpfi3CCmBxRexkeJrldlA1Cr5DrzOtCVyiA4DwomRQoDOtmznUZb6EG+5A+N613tJwp4sXKp0DLnjPJgrAH3gMAfQHnUp2S7WGHwOLqb3G2U/iFh7J9Dl8xWP2o48xKKU7wynPckhTYWtC4vy0uM2m4Nc06lE9nppZceX4o16K5uGGo+Nesg/v8AxUljeBzKneorOnMhfGmga0kY1BsRqCR6bVAJjQTY29Qb/wCK5pRceT2sWWOVXFl5YgGJBBNulj8iaylbyJ+JqOJOfbQrvy3rzI2lVN9Nkus5GmR9fyE17M7DXu39TGP5ioHPVqUjoPhS2T2UzZhxJ+sak9XTNYdQL1ebExkfaSyOTuqABfexI+VanFNrUgk461ZSoyngJtceqi0cap5nxn4kAV5llZgCSR0J00/L/wBC1RAxJv4M1/K/8qm8F2dlMbYjEExQr4r2u7W1sqfeJta5+dWVyexhlWPErkzN7K8O+sTgbqhBa2wtyJ6na3rUpxbhBjkKSeyczd4B9y5/rlt1IrE7LcWUwiRQsLYctmGvdFJDchpDoWGUAk6nQ2G1SHEeMHEyrbRARkRuZB9tgdgL7bny2rphUYniZ5znkbXCNz4DLmhBtbVha+1mIt8qVl4OMKigch7z1J870rY8t1Zr2KiZHbNuSSDyPp8q9Ry1seIw6uLMLj+9ula7j8G0Wp1T8XMfq/rUkGTG96q69KwUl896yo5gaEsxeIOiRyF1Lx28aDUkHSyjma1Xg3Co4VMaOzIpJZ2tc630ty1sLevOpztFis32CWBIzSsdkTcD1Nr+g86lez3B9FdwQBYopGv63HXoOXrQgyuC8NyhXZbNbQHdb738z8qkOJw54ZV/EjD4qRWUBVGowfNpcgg6gjXTQipnA8WkhPhdkO5KgFSerRHwk+YsfOvPEuG5MQ8f4WN+gUG4+It8awsVvXG9me7jaaRueB7cyh8zxJLcWJjbu2a2xKNcEjXnzr1xmXAYwZ7mCT/7IzkJ/MV29QRXPWNeTxCRRo219P70qdb8miwYr1R9L+DYJOGxDQEX3zRuJEPuJB+dYM3DhyYH4io/D8TJALE673F/mNa9txIai59QbfIqazdex348lfcVOAPWgwJ61b/1DS2c/wCz/hXlsf8AnPwT/jVKR0LM/dGbBwwHd/da9SeH4ZDcZiT5sQg+FyT8q13/AFDrIx94HyAqv1/pmNWVLwZZMl/edC4ZiMFh9XBmYbKkeWMepc+M+dU4z2vM2gjQKL2Ukv5eLQA6Ha3vrQPrhP8A3VRLzJrbXLhHmyw4lLU25Mm58eXYZjmy+yNkXrlUaL7qnezq3fXe4v8AED+dQ/CeBSyMBJeBSFs8iNrnLBLLofuMdbWCk1tHBcUlkSJQF8Ln7xF0ha2fmcyvfbYUgt9zl6jNaqJ0jCjwL6ClVw3sL6D9qV1njsvVRlvVaVBJrfE+DFLtCPDuU6fp/pUE+OCqWLAAA78j5j+VdAqOxHBYXlWZkBdNul+TFdiw5HlQEL2a4Ebd5MDqc1mFndr3zyj3DKnIfAbWBQCq0AqhqtUNAcv7WjxtWjYk1u3ao+NvU1pmIU6m2gtfoL3AufOx+Fck1uex0z9JHSGpzHdmoe6gK4kRyzRRNkkKsGaRshCAWZbH9QOo0trBPWK3h1XwkHMCNCGBzAjzvrVYtLk6Zxk/pdExiuyUsMqYfPEzsWVNWTMVtfLnUA+0NjWI/ZzFXYLAz5GysUKOA1r5dG1NiNPOvEPHp2aGZyjyxP3gcxoGLD8ZUAsPWs7h3alokmjaCOVZp3na7FTne1wAVYW0HK9XqNmD7qSezIl+FYgLn+rz5LE5u6ky6Eg+IC2lqtrw2YgHuZrG1j3bgHNYCxtY3uPjW14TtXJBHDlwyBYMJIqsJftlRspDrIYbAgCxXW/laoLCYGWIYX7JT9Tlef29D4oDZrKchP1cgHW+byNTpRCyT3tIjcNA7+wrNqo0HNs2UE8r5G9ApNSOE4PI/stFlF8zd4pVCFZ/GRfLcI1jsbVlYTFYmESoRDyZgyBFOVZlMa2VRLnWR7EHTJ51bibI0kWZIEU5T3Yz5wc8ebMzFmspJUae2dqikTql4LsPBiDGZXUKe8MgUr4FiERt3mq5n75QOQ8+Uhwlo4ZUsRKY50ZWjKs0iF0KhkK/ZaW1zjUkG9QwljVMoztqxHiIQXBsctrHaMnTddDprdTGtspyiyggE629ToDubbkA0tE05LdmwcQ4vMWsbRZ0CuibELJKbtf2W+0a+Xe+t6l+zEd2t/fOtOwUZIcoLhBdrW0FiRfX8rac7G1b9wiIROYgVc3OYgdVXQ6mxDBxb41ZbuzDKoxjSOkRDQelKrENB6D9qpXSeS+S7SlKgsKUpQClKUAqhqtKA5f20hKysPePQ7VpMs+VZFtcSBdb2IKEspGhBFzqOnOu0dqOBDEx6Gzr7J/lXHOM4B4WyupHnyNc+RUz1OlnGUdJe+pYfESxrCXQFWQrYd4XXJkcglgQ+ZrkfhG2pqMxXAJgqGwJlbKF2bMZGiCtuoOZT94jzNYkyA7i4+NS2AwUuWFsNPHI8fcusTAXjd3AChiLBAxBIBF9dL1RNM3lqhwzXDh2iAWRcptfW1ip2IYEgjQ6g8qx2lB2I3ty3qdlfEy905jXEFViCyITJmVZWyZWB0YsGUkLy1FZk/adxNiJ58Kz51KxqwYqt5VkILsLL4Ra6jmNLVOkjuuuLNWVrbEjmLEjfe1uteW1N+fW+tbBjuNYMwziNVR3lmdS0OUhHA7tRlzBcpuNwOfOsLtHxfDssX1buxlCZh3djcRZWJJFjdrnc9anSFkb8ESWUbkD4CszDxsVLKrMi7sqsUF9ruBYVk9mu1P1dppDEJGbucuUZUGSTMwJGq5hppfXcGpGfikhhAGHKLFLMyyO6BlZp+9IEZQZijWBy6aagbU0jW7pIt4XgsrOsbZY3IYkO65lCpnJdRcpoNjr6Vmx8NgWPM8/jYYjKoUhG7tQEsysSpLuCL3BA5c8qP61IVLSphwXaQ92uWzyxPIWbUDO6K2gbneo1xGrq+YzHRnVmuWZXa4d8uqlQBpqb9Kmkityn+DYIsU0rSfVgUgfKtyoAAjSZsqJc7hyb8yFOlTvZmxdI49RcF23JewzWO9gcx1/GffqEE0s7iJQ7Z2JEYZnJLZbljpfRBrYAa2sNK612S7O/VVzOQ0rb22UdF/medTFWznztQVGxA1SvVK3POK0pShIpSlAKUpQClKUBS1RvFeDRTgh1BJ52vfyPWpOlQ1ZMW4u0cq4z9HdrmNinoudPetwV9QfdWncS7I4hRdE74DW8R8QI1HhNmv6V9CkVi4jh8bm7IL9dm+I1qjxpnZHrZJVLc+a/wDVp1JEskgbwAiXMD9mxZNGsRZiTpzNUm4nKROAQv1gxl8gy6xXy2ANtc2vWvo+XhakWJJHRrOPgaicR2Kwj+3h4G8+7Vf2qO2/DL/u4eYnEh2mdGd0giVpGmkbV2vLOqgvrqoGW4UdaqvamRZBIsKqytOy5ZGUZsRIsl2AWzZCvhBuNfKuxH6PMF/48f8Au/rXgfRzgv8Ax0//AE39aaZEd/D7HHIO0s6p3aBFGVUNwXJVZZJbOWJz3MhBJHLrVqfjkr51klX7QvfRQxEjmRkGl8uc3tXcYuwWBX/4sPvXN+5qWwfA4ov4aIn6EVPmBemiXuR+4xx4icGwfAMVOFtFKUAspkuqAHkufloNFFbjwT6N5G1mkyj8KA/Nzb5L766rFhFBvYX6nU/E1ftVlArLrJfbsRXBOAw4VbRIFvueZ9TvUraq0q9HI25O2UpVaUIFKUoBSlKAUpSgFKUoBSlKAUpSgFUqtKApVaUoBSlKAUpSgFKUoBSlKAUpSgFKUoBSlKAUpSgFKUoBSlKAUpSgFKUoBSlKAUpSgFKUoBSlKA//2Q==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30104" y="6420621"/>
            <a:ext cx="10663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b="1" dirty="0" err="1" smtClean="0">
                <a:solidFill>
                  <a:srgbClr val="C0504D">
                    <a:lumMod val="75000"/>
                  </a:srgb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премиум</a:t>
            </a:r>
            <a:r>
              <a:rPr lang="en-US" altLang="ko-KR" sz="1000" b="1" dirty="0" smtClean="0">
                <a:solidFill>
                  <a:srgbClr val="C0504D">
                    <a:lumMod val="75000"/>
                  </a:srgbClr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351284" y="1182713"/>
            <a:ext cx="945478" cy="2915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Light Fit Body Firming (1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cxnSp>
        <p:nvCxnSpPr>
          <p:cNvPr id="92" name="직선 화살표 연결선 91"/>
          <p:cNvCxnSpPr/>
          <p:nvPr/>
        </p:nvCxnSpPr>
        <p:spPr>
          <a:xfrm>
            <a:off x="1763688" y="6381328"/>
            <a:ext cx="6840760" cy="838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그림 28" descr="화면 캡처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75383" y="1022095"/>
            <a:ext cx="700186" cy="809739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967738"/>
            <a:ext cx="2317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그림 32" descr="화면 캡처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52777" y="1928758"/>
            <a:ext cx="330869" cy="86452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887903" y="4770483"/>
            <a:ext cx="1003834" cy="2915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en-US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Body &amp; Soul </a:t>
            </a:r>
          </a:p>
          <a:p>
            <a:pPr algn="r"/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Sweet Thai(5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7448" y="4780904"/>
            <a:ext cx="342144" cy="754574"/>
          </a:xfrm>
          <a:prstGeom prst="rect">
            <a:avLst/>
          </a:prstGeom>
        </p:spPr>
      </p:pic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05739" y="3887765"/>
            <a:ext cx="374757" cy="778700"/>
          </a:xfrm>
          <a:prstGeom prst="rect">
            <a:avLst/>
          </a:prstGeom>
        </p:spPr>
      </p:pic>
      <p:pic>
        <p:nvPicPr>
          <p:cNvPr id="8" name="그림 7" descr="화면 캡처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27256" y="2949019"/>
            <a:ext cx="353239" cy="758455"/>
          </a:xfrm>
          <a:prstGeom prst="rect">
            <a:avLst/>
          </a:prstGeom>
        </p:spPr>
      </p:pic>
      <p:pic>
        <p:nvPicPr>
          <p:cNvPr id="9" name="그림 8" descr="화면 캡처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68818" y="2082288"/>
            <a:ext cx="198743" cy="70587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76687" y="4780905"/>
            <a:ext cx="253026" cy="75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48111" y="2949019"/>
            <a:ext cx="297593" cy="75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모서리가 둥근 직사각형 27"/>
          <p:cNvSpPr/>
          <p:nvPr/>
        </p:nvSpPr>
        <p:spPr>
          <a:xfrm>
            <a:off x="3597796" y="904152"/>
            <a:ext cx="305816" cy="92768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3304964" y="780091"/>
            <a:ext cx="1157319" cy="244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dirty="0" smtClean="0"/>
              <a:t>RE</a:t>
            </a:r>
            <a:r>
              <a:rPr lang="ru-RU" altLang="ko-KR" sz="800" dirty="0" smtClean="0"/>
              <a:t> обновлено в апреле</a:t>
            </a:r>
            <a:endParaRPr lang="ko-KR" altLang="en-US" sz="8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969" y="5594762"/>
            <a:ext cx="548989" cy="5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27"/>
          <p:cNvSpPr txBox="1"/>
          <p:nvPr/>
        </p:nvSpPr>
        <p:spPr>
          <a:xfrm>
            <a:off x="4139952" y="6101770"/>
            <a:ext cx="1309335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Snail Soothing Gel (1</a:t>
            </a:r>
            <a:r>
              <a:rPr lang="en-US" altLang="ko-KR" sz="9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solidFill>
                <a:prstClr val="black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0659" y="5569774"/>
            <a:ext cx="517970" cy="53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29"/>
          <p:cNvSpPr txBox="1"/>
          <p:nvPr/>
        </p:nvSpPr>
        <p:spPr>
          <a:xfrm>
            <a:off x="5763215" y="6076361"/>
            <a:ext cx="1561687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Horse Oil Soothing Gel (1</a:t>
            </a:r>
            <a:r>
              <a:rPr lang="en-US" altLang="ko-KR" sz="9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solidFill>
                <a:prstClr val="black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9" name="포인트가 5개인 별 38"/>
          <p:cNvSpPr/>
          <p:nvPr/>
        </p:nvSpPr>
        <p:spPr>
          <a:xfrm>
            <a:off x="4007613" y="4710096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포인트가 5개인 별 39"/>
          <p:cNvSpPr/>
          <p:nvPr/>
        </p:nvSpPr>
        <p:spPr>
          <a:xfrm>
            <a:off x="6445763" y="1827479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1981" y="5553930"/>
            <a:ext cx="579206" cy="60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포인트가 5개인 별 42"/>
          <p:cNvSpPr/>
          <p:nvPr/>
        </p:nvSpPr>
        <p:spPr>
          <a:xfrm>
            <a:off x="4303251" y="5505624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포인트가 5개인 별 43"/>
          <p:cNvSpPr/>
          <p:nvPr/>
        </p:nvSpPr>
        <p:spPr>
          <a:xfrm>
            <a:off x="6093660" y="5505624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포인트가 5개인 별 44"/>
          <p:cNvSpPr/>
          <p:nvPr/>
        </p:nvSpPr>
        <p:spPr>
          <a:xfrm>
            <a:off x="6388240" y="960412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TextBox 124"/>
          <p:cNvSpPr txBox="1"/>
          <p:nvPr/>
        </p:nvSpPr>
        <p:spPr>
          <a:xfrm>
            <a:off x="1803929" y="6067394"/>
            <a:ext cx="1155282" cy="1530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err="1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Jeju</a:t>
            </a:r>
            <a:r>
              <a:rPr lang="en-US" altLang="ko-KR" sz="9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Fresh Aloe(2</a:t>
            </a:r>
            <a:r>
              <a:rPr lang="en-US" altLang="ko-KR" sz="9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solidFill>
                <a:prstClr val="black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1" name="포인트가 5개인 별 40"/>
          <p:cNvSpPr/>
          <p:nvPr/>
        </p:nvSpPr>
        <p:spPr>
          <a:xfrm>
            <a:off x="1823684" y="5397612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17" r="14157"/>
          <a:stretch/>
        </p:blipFill>
        <p:spPr bwMode="auto">
          <a:xfrm>
            <a:off x="5238421" y="3888155"/>
            <a:ext cx="309152" cy="77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876700" y="3935065"/>
            <a:ext cx="1003834" cy="2915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en-US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Body &amp; Soul</a:t>
            </a:r>
          </a:p>
          <a:p>
            <a:pPr algn="r"/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Love Hawaii(4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83624" y="3092874"/>
            <a:ext cx="1003834" cy="2915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en-US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Body &amp; Soul</a:t>
            </a:r>
          </a:p>
          <a:p>
            <a:pPr algn="r"/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Cotton Milk (3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48" name="포인트가 5개인 별 47"/>
          <p:cNvSpPr/>
          <p:nvPr/>
        </p:nvSpPr>
        <p:spPr>
          <a:xfrm>
            <a:off x="3977742" y="3878079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포인트가 5개인 별 48"/>
          <p:cNvSpPr/>
          <p:nvPr/>
        </p:nvSpPr>
        <p:spPr>
          <a:xfrm>
            <a:off x="4006317" y="3040385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9713" y="4780905"/>
            <a:ext cx="245315" cy="75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86"/>
          <a:stretch/>
        </p:blipFill>
        <p:spPr bwMode="auto">
          <a:xfrm>
            <a:off x="5517129" y="3888155"/>
            <a:ext cx="307938" cy="77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9" r="1"/>
          <a:stretch/>
        </p:blipFill>
        <p:spPr bwMode="auto">
          <a:xfrm>
            <a:off x="5765503" y="4780906"/>
            <a:ext cx="318632" cy="75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597" y="1955955"/>
            <a:ext cx="318061" cy="83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4084" y="2040096"/>
            <a:ext cx="227953" cy="7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7749422" y="2167820"/>
            <a:ext cx="1133987" cy="291540"/>
          </a:xfrm>
          <a:prstGeom prst="rect">
            <a:avLst/>
          </a:prstGeom>
          <a:noFill/>
          <a:ln w="19050">
            <a:noFill/>
          </a:ln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Perfume de grass </a:t>
            </a:r>
            <a:r>
              <a:rPr lang="en-US" altLang="ko-KR" sz="9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Body_Sensual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(4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b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5" name="포인트가 5개인 별 54"/>
          <p:cNvSpPr/>
          <p:nvPr/>
        </p:nvSpPr>
        <p:spPr>
          <a:xfrm>
            <a:off x="7031831" y="1826521"/>
            <a:ext cx="196593" cy="2160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610"/>
          <a:stretch/>
        </p:blipFill>
        <p:spPr bwMode="auto">
          <a:xfrm>
            <a:off x="2971870" y="1068424"/>
            <a:ext cx="560875" cy="67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2026399" y="1062038"/>
            <a:ext cx="907371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r"/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Secret Body Patch(4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900" i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0127" y="1024116"/>
            <a:ext cx="260282" cy="70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226916" y="1022095"/>
            <a:ext cx="1567034" cy="430039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Any Perfume </a:t>
            </a:r>
            <a:r>
              <a:rPr lang="en-US" altLang="ko-KR" sz="900" b="1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Deo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(2</a:t>
            </a:r>
            <a:r>
              <a:rPr lang="en-US" altLang="ko-KR" sz="9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/>
            </a:r>
            <a:br>
              <a:rPr lang="en-US" altLang="ko-KR" sz="900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</a:br>
            <a:endParaRPr lang="ko-KR" altLang="en-US" sz="900" i="1" dirty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endParaRPr lang="en-US" altLang="ko-KR" sz="900" i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933935" y="1808678"/>
            <a:ext cx="1567034" cy="137651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pPr algn="ctr"/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 Deodorant Spray(2</a:t>
            </a:r>
            <a:r>
              <a:rPr lang="en-US" altLang="ko-KR" sz="800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en-US" altLang="ko-KR" sz="800" i="1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0" name="그림 9" descr="화면 캡처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8724" y="5397612"/>
            <a:ext cx="214343" cy="957396"/>
          </a:xfrm>
          <a:prstGeom prst="rect">
            <a:avLst/>
          </a:prstGeom>
        </p:spPr>
      </p:pic>
      <p:sp>
        <p:nvSpPr>
          <p:cNvPr id="58" name="TextBox 27"/>
          <p:cNvSpPr txBox="1"/>
          <p:nvPr/>
        </p:nvSpPr>
        <p:spPr>
          <a:xfrm>
            <a:off x="3033572" y="6060759"/>
            <a:ext cx="1309335" cy="291540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dirty="0" err="1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BambooSoothing</a:t>
            </a:r>
            <a:r>
              <a:rPr lang="en-US" altLang="ko-KR" sz="9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Gel (1</a:t>
            </a:r>
            <a:r>
              <a:rPr lang="en-US" altLang="ko-KR" sz="9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</a:t>
            </a:r>
            <a:endParaRPr lang="ko-KR" altLang="en-US" sz="900" dirty="0" smtClean="0">
              <a:solidFill>
                <a:prstClr val="black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1" name="그림 10" descr="화면 캡처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7181" y="4810289"/>
            <a:ext cx="532962" cy="644819"/>
          </a:xfrm>
          <a:prstGeom prst="rect">
            <a:avLst/>
          </a:prstGeom>
        </p:spPr>
      </p:pic>
      <p:pic>
        <p:nvPicPr>
          <p:cNvPr id="14" name="그림 13" descr="화면 캡처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7561" y="4818108"/>
            <a:ext cx="522957" cy="630817"/>
          </a:xfrm>
          <a:prstGeom prst="rect">
            <a:avLst/>
          </a:prstGeom>
        </p:spPr>
      </p:pic>
      <p:sp>
        <p:nvSpPr>
          <p:cNvPr id="61" name="TextBox 29"/>
          <p:cNvSpPr txBox="1"/>
          <p:nvPr/>
        </p:nvSpPr>
        <p:spPr>
          <a:xfrm>
            <a:off x="6349283" y="5272654"/>
            <a:ext cx="1561687" cy="276151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00" b="1" dirty="0" smtClean="0">
                <a:solidFill>
                  <a:prstClr val="black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Body &amp; Soul Body Set(2)</a:t>
            </a:r>
          </a:p>
          <a:p>
            <a:pPr algn="ctr"/>
            <a:r>
              <a:rPr lang="en-US" altLang="ko-K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(Cool Mint &amp; Fresh Pink</a:t>
            </a:r>
            <a:r>
              <a:rPr lang="en-US" altLang="ko-KR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altLang="ko-KR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직사각형 68"/>
          <p:cNvSpPr/>
          <p:nvPr/>
        </p:nvSpPr>
        <p:spPr>
          <a:xfrm>
            <a:off x="35496" y="409388"/>
            <a:ext cx="27735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1100" b="1" u="sng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Сегментация товара по категориям</a:t>
            </a:r>
            <a:endParaRPr lang="en-US" altLang="ko-KR" sz="1100" b="1" u="sng" dirty="0">
              <a:solidFill>
                <a:srgbClr val="C0504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2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 smtClean="0">
            <a:latin typeface="Arial" pitchFamily="34" charset="0"/>
            <a:ea typeface="Arial Unicode MS" pitchFamily="50" charset="-127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20654</TotalTime>
  <Words>3544</Words>
  <Application>Microsoft Office PowerPoint</Application>
  <PresentationFormat>Экран (4:3)</PresentationFormat>
  <Paragraphs>838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테마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seoha</dc:creator>
  <cp:lastModifiedBy>user</cp:lastModifiedBy>
  <cp:revision>768</cp:revision>
  <cp:lastPrinted>2015-02-02T07:42:33Z</cp:lastPrinted>
  <dcterms:created xsi:type="dcterms:W3CDTF">2014-02-17T03:54:04Z</dcterms:created>
  <dcterms:modified xsi:type="dcterms:W3CDTF">2015-09-16T06:51:50Z</dcterms:modified>
</cp:coreProperties>
</file>